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473" r:id="rId2"/>
    <p:sldId id="474" r:id="rId3"/>
    <p:sldId id="463" r:id="rId4"/>
    <p:sldId id="447" r:id="rId5"/>
    <p:sldId id="445" r:id="rId6"/>
    <p:sldId id="452" r:id="rId7"/>
    <p:sldId id="453" r:id="rId8"/>
    <p:sldId id="454" r:id="rId9"/>
    <p:sldId id="451" r:id="rId10"/>
    <p:sldId id="457" r:id="rId11"/>
    <p:sldId id="455" r:id="rId12"/>
    <p:sldId id="456" r:id="rId13"/>
    <p:sldId id="458" r:id="rId14"/>
    <p:sldId id="459" r:id="rId15"/>
    <p:sldId id="460" r:id="rId16"/>
    <p:sldId id="461" r:id="rId17"/>
    <p:sldId id="462" r:id="rId18"/>
    <p:sldId id="382"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657" userDrawn="1">
          <p15:clr>
            <a:srgbClr val="A4A3A4"/>
          </p15:clr>
        </p15:guide>
      </p15:sldGuideLst>
    </p:ext>
    <p:ext uri="{2D200454-40CA-4A62-9FC3-DE9A4176ACB9}">
      <p15:notesGuideLst xmlns:p15="http://schemas.microsoft.com/office/powerpoint/2012/main">
        <p15:guide id="1" orient="horz" pos="2865">
          <p15:clr>
            <a:srgbClr val="A4A3A4"/>
          </p15:clr>
        </p15:guide>
        <p15:guide id="2" pos="20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F"/>
    <a:srgbClr val="FFCF05"/>
    <a:srgbClr val="1875D3"/>
    <a:srgbClr val="E74D4B"/>
    <a:srgbClr val="F97306"/>
    <a:srgbClr val="4A7EBC"/>
    <a:srgbClr val="003366"/>
    <a:srgbClr val="558ED5"/>
    <a:srgbClr val="069AF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20" autoAdjust="0"/>
    <p:restoredTop sz="88012" autoAdjust="0"/>
  </p:normalViewPr>
  <p:slideViewPr>
    <p:cSldViewPr showGuides="1">
      <p:cViewPr varScale="1">
        <p:scale>
          <a:sx n="127" d="100"/>
          <a:sy n="127" d="100"/>
        </p:scale>
        <p:origin x="656" y="192"/>
      </p:cViewPr>
      <p:guideLst>
        <p:guide orient="horz" pos="2148"/>
        <p:guide pos="3657"/>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5" d="100"/>
          <a:sy n="95" d="100"/>
        </p:scale>
        <p:origin x="2800" y="176"/>
      </p:cViewPr>
      <p:guideLst>
        <p:guide orient="horz" pos="2865"/>
        <p:guide pos="20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8880F7-41DD-475B-BE68-99F6A6606CB6}" type="datetimeFigureOut">
              <a:rPr lang="zh-CN" altLang="en-US" smtClean="0"/>
              <a:t>2024/12/10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FEA7A-B18E-4653-8A09-D4E080D63C3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9BAD1-D465-444B-9DFC-662CCC5872E2}" type="datetimeFigureOut">
              <a:rPr lang="zh-CN" altLang="en-US" smtClean="0"/>
              <a:t>2024/12/10</a:t>
            </a:fld>
            <a:endParaRPr lang="zh-CN"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8439E-9520-4026-A308-89DB2C4AB4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D2D20-5488-EE91-B575-746D6B085D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3CE4B0-E4C6-C14A-B438-860DF761DD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1D5306D-9A02-1AEB-86D3-F2728D5FB391}"/>
              </a:ext>
            </a:extLst>
          </p:cNvPr>
          <p:cNvSpPr>
            <a:spLocks noGrp="1"/>
          </p:cNvSpPr>
          <p:nvPr>
            <p:ph type="body" idx="1"/>
          </p:nvPr>
        </p:nvSpPr>
        <p:spPr/>
        <p:txBody>
          <a:bodyPr/>
          <a:lstStyle/>
          <a:p>
            <a:r>
              <a:rPr lang="en-US" altLang="zh-CN" dirty="0"/>
              <a:t>Can we prevent such cases from happening? The answer is yes, via the help of ray tracing technology. </a:t>
            </a:r>
            <a:endParaRPr lang="zh-CN" altLang="en-US" dirty="0"/>
          </a:p>
        </p:txBody>
      </p:sp>
      <p:sp>
        <p:nvSpPr>
          <p:cNvPr id="4" name="灯片编号占位符 3">
            <a:extLst>
              <a:ext uri="{FF2B5EF4-FFF2-40B4-BE49-F238E27FC236}">
                <a16:creationId xmlns:a16="http://schemas.microsoft.com/office/drawing/2014/main" id="{8C9DF543-5263-9356-709E-C4CC3F0BE4E7}"/>
              </a:ext>
            </a:extLst>
          </p:cNvPr>
          <p:cNvSpPr>
            <a:spLocks noGrp="1"/>
          </p:cNvSpPr>
          <p:nvPr>
            <p:ph type="sldNum" sz="quarter" idx="5"/>
          </p:nvPr>
        </p:nvSpPr>
        <p:spPr/>
        <p:txBody>
          <a:bodyPr/>
          <a:lstStyle/>
          <a:p>
            <a:fld id="{4728439E-9520-4026-A308-89DB2C4AB4A9}" type="slidenum">
              <a:rPr lang="zh-CN" altLang="en-US" smtClean="0"/>
              <a:t>1</a:t>
            </a:fld>
            <a:endParaRPr lang="zh-CN" altLang="en-US"/>
          </a:p>
        </p:txBody>
      </p:sp>
    </p:spTree>
    <p:extLst>
      <p:ext uri="{BB962C8B-B14F-4D97-AF65-F5344CB8AC3E}">
        <p14:creationId xmlns:p14="http://schemas.microsoft.com/office/powerpoint/2010/main" val="229449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D9A12-F985-7155-1796-7FCFD66FCCA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19BA38F-C49D-1BE1-E6A0-B8AD538445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B33AF72-DD82-71FD-87D0-3F1471920A7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684EBFD-4724-92A1-F0FC-9280C64FFCA6}"/>
              </a:ext>
            </a:extLst>
          </p:cNvPr>
          <p:cNvSpPr>
            <a:spLocks noGrp="1"/>
          </p:cNvSpPr>
          <p:nvPr>
            <p:ph type="sldNum" sz="quarter" idx="5"/>
          </p:nvPr>
        </p:nvSpPr>
        <p:spPr/>
        <p:txBody>
          <a:bodyPr/>
          <a:lstStyle/>
          <a:p>
            <a:fld id="{4728439E-9520-4026-A308-89DB2C4AB4A9}" type="slidenum">
              <a:rPr lang="zh-CN" altLang="en-US" smtClean="0"/>
              <a:t>10</a:t>
            </a:fld>
            <a:endParaRPr lang="zh-CN" altLang="en-US"/>
          </a:p>
        </p:txBody>
      </p:sp>
    </p:spTree>
    <p:extLst>
      <p:ext uri="{BB962C8B-B14F-4D97-AF65-F5344CB8AC3E}">
        <p14:creationId xmlns:p14="http://schemas.microsoft.com/office/powerpoint/2010/main" val="37447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C56F-B3B0-39B7-7BE9-513F2B79AC9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118728-5AD6-5405-0EAF-D561B612AB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5027C0-FB1B-9897-B599-88D13DD2836B}"/>
              </a:ext>
            </a:extLst>
          </p:cNvPr>
          <p:cNvSpPr>
            <a:spLocks noGrp="1"/>
          </p:cNvSpPr>
          <p:nvPr>
            <p:ph type="body" idx="1"/>
          </p:nvPr>
        </p:nvSpPr>
        <p:spPr/>
        <p:txBody>
          <a:bodyPr/>
          <a:lstStyle/>
          <a:p>
            <a:r>
              <a:rPr lang="en-US" altLang="zh-CN" dirty="0"/>
              <a:t>Note that the rendering process here is differentiable, so that the gradients could be back-propagated. </a:t>
            </a:r>
            <a:endParaRPr lang="zh-CN" altLang="en-US" dirty="0"/>
          </a:p>
        </p:txBody>
      </p:sp>
      <p:sp>
        <p:nvSpPr>
          <p:cNvPr id="4" name="灯片编号占位符 3">
            <a:extLst>
              <a:ext uri="{FF2B5EF4-FFF2-40B4-BE49-F238E27FC236}">
                <a16:creationId xmlns:a16="http://schemas.microsoft.com/office/drawing/2014/main" id="{5017010F-8141-7E60-2ED0-8B405F48950D}"/>
              </a:ext>
            </a:extLst>
          </p:cNvPr>
          <p:cNvSpPr>
            <a:spLocks noGrp="1"/>
          </p:cNvSpPr>
          <p:nvPr>
            <p:ph type="sldNum" sz="quarter" idx="5"/>
          </p:nvPr>
        </p:nvSpPr>
        <p:spPr/>
        <p:txBody>
          <a:bodyPr/>
          <a:lstStyle/>
          <a:p>
            <a:fld id="{4728439E-9520-4026-A308-89DB2C4AB4A9}" type="slidenum">
              <a:rPr lang="zh-CN" altLang="en-US" smtClean="0"/>
              <a:t>11</a:t>
            </a:fld>
            <a:endParaRPr lang="zh-CN" altLang="en-US"/>
          </a:p>
        </p:txBody>
      </p:sp>
    </p:spTree>
    <p:extLst>
      <p:ext uri="{BB962C8B-B14F-4D97-AF65-F5344CB8AC3E}">
        <p14:creationId xmlns:p14="http://schemas.microsoft.com/office/powerpoint/2010/main" val="14819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9A9F3-09A1-E09C-3FF1-AF9B98D311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6D2528-D723-ADC3-A8D8-63119993D7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582B0F8-C528-65EE-6AC9-2307D4FB91D9}"/>
              </a:ext>
            </a:extLst>
          </p:cNvPr>
          <p:cNvSpPr>
            <a:spLocks noGrp="1"/>
          </p:cNvSpPr>
          <p:nvPr>
            <p:ph type="body" idx="1"/>
          </p:nvPr>
        </p:nvSpPr>
        <p:spPr/>
        <p:txBody>
          <a:bodyPr/>
          <a:lstStyle/>
          <a:p>
            <a:r>
              <a:rPr lang="zh-CN" altLang="en-US" dirty="0"/>
              <a:t>这里的设定是否合理？好想讲不通</a:t>
            </a:r>
          </a:p>
        </p:txBody>
      </p:sp>
      <p:sp>
        <p:nvSpPr>
          <p:cNvPr id="4" name="灯片编号占位符 3">
            <a:extLst>
              <a:ext uri="{FF2B5EF4-FFF2-40B4-BE49-F238E27FC236}">
                <a16:creationId xmlns:a16="http://schemas.microsoft.com/office/drawing/2014/main" id="{4F1BF82E-2827-22E4-71CC-CB5732C76ECB}"/>
              </a:ext>
            </a:extLst>
          </p:cNvPr>
          <p:cNvSpPr>
            <a:spLocks noGrp="1"/>
          </p:cNvSpPr>
          <p:nvPr>
            <p:ph type="sldNum" sz="quarter" idx="5"/>
          </p:nvPr>
        </p:nvSpPr>
        <p:spPr/>
        <p:txBody>
          <a:bodyPr/>
          <a:lstStyle/>
          <a:p>
            <a:fld id="{4728439E-9520-4026-A308-89DB2C4AB4A9}" type="slidenum">
              <a:rPr lang="zh-CN" altLang="en-US" smtClean="0"/>
              <a:t>12</a:t>
            </a:fld>
            <a:endParaRPr lang="zh-CN" altLang="en-US"/>
          </a:p>
        </p:txBody>
      </p:sp>
    </p:spTree>
    <p:extLst>
      <p:ext uri="{BB962C8B-B14F-4D97-AF65-F5344CB8AC3E}">
        <p14:creationId xmlns:p14="http://schemas.microsoft.com/office/powerpoint/2010/main" val="319525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FA57-FD7A-0214-9336-868150A283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9DA7B1-5ED0-543B-2DAD-71EC1781DAF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E7CDF7-246F-2D04-E4C6-00734728955B}"/>
              </a:ext>
            </a:extLst>
          </p:cNvPr>
          <p:cNvSpPr>
            <a:spLocks noGrp="1"/>
          </p:cNvSpPr>
          <p:nvPr>
            <p:ph type="body" idx="1"/>
          </p:nvPr>
        </p:nvSpPr>
        <p:spPr/>
        <p:txBody>
          <a:bodyPr/>
          <a:lstStyle/>
          <a:p>
            <a:r>
              <a:rPr lang="en-US" altLang="zh-CN" dirty="0"/>
              <a:t>10 watts</a:t>
            </a:r>
            <a:r>
              <a:rPr lang="zh-CN" altLang="en-US" dirty="0"/>
              <a:t>合理吗</a:t>
            </a:r>
          </a:p>
        </p:txBody>
      </p:sp>
      <p:sp>
        <p:nvSpPr>
          <p:cNvPr id="4" name="灯片编号占位符 3">
            <a:extLst>
              <a:ext uri="{FF2B5EF4-FFF2-40B4-BE49-F238E27FC236}">
                <a16:creationId xmlns:a16="http://schemas.microsoft.com/office/drawing/2014/main" id="{323AB662-80E3-7BF2-A170-E2916AB54DA5}"/>
              </a:ext>
            </a:extLst>
          </p:cNvPr>
          <p:cNvSpPr>
            <a:spLocks noGrp="1"/>
          </p:cNvSpPr>
          <p:nvPr>
            <p:ph type="sldNum" sz="quarter" idx="5"/>
          </p:nvPr>
        </p:nvSpPr>
        <p:spPr/>
        <p:txBody>
          <a:bodyPr/>
          <a:lstStyle/>
          <a:p>
            <a:fld id="{4728439E-9520-4026-A308-89DB2C4AB4A9}" type="slidenum">
              <a:rPr lang="zh-CN" altLang="en-US" smtClean="0"/>
              <a:t>13</a:t>
            </a:fld>
            <a:endParaRPr lang="zh-CN" altLang="en-US"/>
          </a:p>
        </p:txBody>
      </p:sp>
    </p:spTree>
    <p:extLst>
      <p:ext uri="{BB962C8B-B14F-4D97-AF65-F5344CB8AC3E}">
        <p14:creationId xmlns:p14="http://schemas.microsoft.com/office/powerpoint/2010/main" val="364397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0F6F8-81EB-B67F-109A-BD99C853ECB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9963B0C-9B22-8D0D-BF81-C5CA83A391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6471EF3-FEE4-EC66-6DED-2C33DD5BB327}"/>
              </a:ext>
            </a:extLst>
          </p:cNvPr>
          <p:cNvSpPr>
            <a:spLocks noGrp="1"/>
          </p:cNvSpPr>
          <p:nvPr>
            <p:ph type="body" idx="1"/>
          </p:nvPr>
        </p:nvSpPr>
        <p:spPr/>
        <p:txBody>
          <a:bodyPr/>
          <a:lstStyle/>
          <a:p>
            <a:r>
              <a:rPr lang="en-US" altLang="zh-CN" dirty="0"/>
              <a:t>Fig.~\ref{</a:t>
            </a:r>
            <a:r>
              <a:rPr lang="en-US" altLang="zh-CN" dirty="0" err="1"/>
              <a:t>fig:accu_vs_aoi</a:t>
            </a:r>
            <a:r>
              <a:rPr lang="en-US" altLang="zh-CN" dirty="0"/>
              <a:t>} shows the mean estimation error and the 90-th, 95-th, and 99-th percentile errors under different angles of incidence, where the angles of incidence are evenly divided into 1000 bins and the percentile is computed for errors in each bin. It can be seen that the 99-th percentile error is below 2.5 dB for all incident angles and the mean error is below 0.6 </a:t>
            </a:r>
            <a:r>
              <a:rPr lang="en-US" altLang="zh-CN" dirty="0" err="1"/>
              <a:t>dB.</a:t>
            </a:r>
            <a:r>
              <a:rPr lang="en-US" altLang="zh-CN" dirty="0"/>
              <a:t> We can also see that the error decreases as the angle of incidence increases and rebounds when the angle comes near 90$^{\circ}$. Based on our simulated attenuation function, reflection loss is large for small incident angles, resulting in a ray with strength weaker than others. Such weak rays have limited influence to the overall receive power and thus are likely to experience larger estimation errors. When the angle of incidence comes near 90$^{\circ}$, the reflection coefficient is very small, which tends to suffer from large estimation errors.</a:t>
            </a:r>
          </a:p>
        </p:txBody>
      </p:sp>
      <p:sp>
        <p:nvSpPr>
          <p:cNvPr id="4" name="灯片编号占位符 3">
            <a:extLst>
              <a:ext uri="{FF2B5EF4-FFF2-40B4-BE49-F238E27FC236}">
                <a16:creationId xmlns:a16="http://schemas.microsoft.com/office/drawing/2014/main" id="{C2077A73-567C-6B9F-05D9-3C845FEB96F5}"/>
              </a:ext>
            </a:extLst>
          </p:cNvPr>
          <p:cNvSpPr>
            <a:spLocks noGrp="1"/>
          </p:cNvSpPr>
          <p:nvPr>
            <p:ph type="sldNum" sz="quarter" idx="5"/>
          </p:nvPr>
        </p:nvSpPr>
        <p:spPr/>
        <p:txBody>
          <a:bodyPr/>
          <a:lstStyle/>
          <a:p>
            <a:fld id="{4728439E-9520-4026-A308-89DB2C4AB4A9}" type="slidenum">
              <a:rPr lang="zh-CN" altLang="en-US" smtClean="0"/>
              <a:t>14</a:t>
            </a:fld>
            <a:endParaRPr lang="zh-CN" altLang="en-US"/>
          </a:p>
        </p:txBody>
      </p:sp>
    </p:spTree>
    <p:extLst>
      <p:ext uri="{BB962C8B-B14F-4D97-AF65-F5344CB8AC3E}">
        <p14:creationId xmlns:p14="http://schemas.microsoft.com/office/powerpoint/2010/main" val="73316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904C8-B76E-8B27-914B-F1477699C1D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BB3F27-DA0C-C694-EFA8-C28139F47FF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138E39-CBA9-4347-C13E-2EABF06207CF}"/>
              </a:ext>
            </a:extLst>
          </p:cNvPr>
          <p:cNvSpPr>
            <a:spLocks noGrp="1"/>
          </p:cNvSpPr>
          <p:nvPr>
            <p:ph type="body" idx="1"/>
          </p:nvPr>
        </p:nvSpPr>
        <p:spPr/>
        <p:txBody>
          <a:bodyPr/>
          <a:lstStyle/>
          <a:p>
            <a:r>
              <a:rPr lang="en-US" altLang="zh-CN" dirty="0"/>
              <a:t>Fig.~\ref{</a:t>
            </a:r>
            <a:r>
              <a:rPr lang="en-US" altLang="zh-CN" dirty="0" err="1"/>
              <a:t>fig:accu_vs_aoi</a:t>
            </a:r>
            <a:r>
              <a:rPr lang="en-US" altLang="zh-CN" dirty="0"/>
              <a:t>} shows the mean estimation error and the 90-th, 95-th, and 99-th percentile errors under different angles of incidence, where the angles of incidence are evenly divided into 1000 bins and the percentile is computed for errors in each bin. It can be seen that the 99-th percentile error is below 2.5 dB for all incident angles and the mean error is below 0.6 </a:t>
            </a:r>
            <a:r>
              <a:rPr lang="en-US" altLang="zh-CN" dirty="0" err="1"/>
              <a:t>dB.</a:t>
            </a:r>
            <a:r>
              <a:rPr lang="en-US" altLang="zh-CN" dirty="0"/>
              <a:t> We can also see that the error decreases as the angle of incidence increases and rebounds when the angle comes near 90$^{\circ}$. Based on our simulated attenuation function, reflection loss is large for small incident angles, resulting in a ray with strength weaker than others. Such weak rays have limited influence to the overall receive power and thus are likely to experience larger estimation errors. When the angle of incidence comes near 90$^{\circ}$, the reflection coefficient is very small, which tends to suffer from large estimation errors.</a:t>
            </a:r>
          </a:p>
        </p:txBody>
      </p:sp>
      <p:sp>
        <p:nvSpPr>
          <p:cNvPr id="4" name="灯片编号占位符 3">
            <a:extLst>
              <a:ext uri="{FF2B5EF4-FFF2-40B4-BE49-F238E27FC236}">
                <a16:creationId xmlns:a16="http://schemas.microsoft.com/office/drawing/2014/main" id="{06BF25E8-88CF-45A5-97E4-391CC782D46B}"/>
              </a:ext>
            </a:extLst>
          </p:cNvPr>
          <p:cNvSpPr>
            <a:spLocks noGrp="1"/>
          </p:cNvSpPr>
          <p:nvPr>
            <p:ph type="sldNum" sz="quarter" idx="5"/>
          </p:nvPr>
        </p:nvSpPr>
        <p:spPr/>
        <p:txBody>
          <a:bodyPr/>
          <a:lstStyle/>
          <a:p>
            <a:fld id="{4728439E-9520-4026-A308-89DB2C4AB4A9}" type="slidenum">
              <a:rPr lang="zh-CN" altLang="en-US" smtClean="0"/>
              <a:t>15</a:t>
            </a:fld>
            <a:endParaRPr lang="zh-CN" altLang="en-US"/>
          </a:p>
        </p:txBody>
      </p:sp>
    </p:spTree>
    <p:extLst>
      <p:ext uri="{BB962C8B-B14F-4D97-AF65-F5344CB8AC3E}">
        <p14:creationId xmlns:p14="http://schemas.microsoft.com/office/powerpoint/2010/main" val="4275796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1ADA-72BF-7C26-814B-C1A69E6457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77E1065-600C-DEE4-DFC2-0E4CA7A2BA1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984FAD-8D2C-0BBB-2935-7CE0D1F53C14}"/>
              </a:ext>
            </a:extLst>
          </p:cNvPr>
          <p:cNvSpPr>
            <a:spLocks noGrp="1"/>
          </p:cNvSpPr>
          <p:nvPr>
            <p:ph type="body" idx="1"/>
          </p:nvPr>
        </p:nvSpPr>
        <p:spPr/>
        <p:txBody>
          <a:bodyPr/>
          <a:lstStyle/>
          <a:p>
            <a:r>
              <a:rPr lang="en-US" altLang="zh-CN" dirty="0"/>
              <a:t>Fig.~\ref{</a:t>
            </a:r>
            <a:r>
              <a:rPr lang="en-US" altLang="zh-CN" dirty="0" err="1"/>
              <a:t>fig:accu_vs_aoi</a:t>
            </a:r>
            <a:r>
              <a:rPr lang="en-US" altLang="zh-CN" dirty="0"/>
              <a:t>} shows the mean estimation error and the 90-th, 95-th, and 99-th percentile errors under different angles of incidence, where the angles of incidence are evenly divided into 1000 bins and the percentile is computed for errors in each bin. It can be seen that the 99-th percentile error is below 2.5 dB for all incident angles and the mean error is below 0.6 </a:t>
            </a:r>
            <a:r>
              <a:rPr lang="en-US" altLang="zh-CN" dirty="0" err="1"/>
              <a:t>dB.</a:t>
            </a:r>
            <a:r>
              <a:rPr lang="en-US" altLang="zh-CN" dirty="0"/>
              <a:t> We can also see that the error decreases as the angle of incidence increases and rebounds when the angle comes near 90$^{\circ}$. Based on our simulated attenuation function, reflection loss is large for small incident angles, resulting in a ray with strength weaker than others. Such weak rays have limited influence to the overall receive power and thus are likely to experience larger estimation errors. When the angle of incidence comes near 90$^{\circ}$, the reflection coefficient is very small, which tends to suffer from large estimation errors.</a:t>
            </a:r>
          </a:p>
        </p:txBody>
      </p:sp>
      <p:sp>
        <p:nvSpPr>
          <p:cNvPr id="4" name="灯片编号占位符 3">
            <a:extLst>
              <a:ext uri="{FF2B5EF4-FFF2-40B4-BE49-F238E27FC236}">
                <a16:creationId xmlns:a16="http://schemas.microsoft.com/office/drawing/2014/main" id="{062F5F25-7A71-F7F5-2DF9-65F2B832268A}"/>
              </a:ext>
            </a:extLst>
          </p:cNvPr>
          <p:cNvSpPr>
            <a:spLocks noGrp="1"/>
          </p:cNvSpPr>
          <p:nvPr>
            <p:ph type="sldNum" sz="quarter" idx="5"/>
          </p:nvPr>
        </p:nvSpPr>
        <p:spPr/>
        <p:txBody>
          <a:bodyPr/>
          <a:lstStyle/>
          <a:p>
            <a:fld id="{4728439E-9520-4026-A308-89DB2C4AB4A9}" type="slidenum">
              <a:rPr lang="zh-CN" altLang="en-US" smtClean="0"/>
              <a:t>16</a:t>
            </a:fld>
            <a:endParaRPr lang="zh-CN" altLang="en-US"/>
          </a:p>
        </p:txBody>
      </p:sp>
    </p:spTree>
    <p:extLst>
      <p:ext uri="{BB962C8B-B14F-4D97-AF65-F5344CB8AC3E}">
        <p14:creationId xmlns:p14="http://schemas.microsoft.com/office/powerpoint/2010/main" val="298972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DBD8D-1B47-9F62-AA77-889F05610A7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FCFF159-4273-9ECD-C7AC-5211C6E57A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0FC6AF2-794C-0A49-1594-F224A09C6D8E}"/>
              </a:ext>
            </a:extLst>
          </p:cNvPr>
          <p:cNvSpPr>
            <a:spLocks noGrp="1"/>
          </p:cNvSpPr>
          <p:nvPr>
            <p:ph type="body" idx="1"/>
          </p:nvPr>
        </p:nvSpPr>
        <p:spPr/>
        <p:txBody>
          <a:bodyPr/>
          <a:lstStyle/>
          <a:p>
            <a:r>
              <a:rPr lang="en-US" altLang="zh-CN" dirty="0"/>
              <a:t>Tx </a:t>
            </a:r>
            <a:r>
              <a:rPr lang="en-US" altLang="zh-CN" dirty="0" err="1"/>
              <a:t>i</a:t>
            </a:r>
            <a:r>
              <a:rPr lang="en-US" altLang="zh-CN" dirty="0"/>
              <a:t>, </a:t>
            </a:r>
            <a:r>
              <a:rPr lang="en-US" altLang="zh-CN" dirty="0" err="1"/>
              <a:t>rx</a:t>
            </a:r>
            <a:r>
              <a:rPr lang="en-US" altLang="zh-CN" dirty="0"/>
              <a:t> d, ray k, reflection l</a:t>
            </a:r>
            <a:endParaRPr lang="zh-CN" altLang="en-US" dirty="0"/>
          </a:p>
        </p:txBody>
      </p:sp>
      <p:sp>
        <p:nvSpPr>
          <p:cNvPr id="4" name="灯片编号占位符 3">
            <a:extLst>
              <a:ext uri="{FF2B5EF4-FFF2-40B4-BE49-F238E27FC236}">
                <a16:creationId xmlns:a16="http://schemas.microsoft.com/office/drawing/2014/main" id="{5F27E49A-88B6-079C-E689-371E9EBCA3E3}"/>
              </a:ext>
            </a:extLst>
          </p:cNvPr>
          <p:cNvSpPr>
            <a:spLocks noGrp="1"/>
          </p:cNvSpPr>
          <p:nvPr>
            <p:ph type="sldNum" sz="quarter" idx="5"/>
          </p:nvPr>
        </p:nvSpPr>
        <p:spPr/>
        <p:txBody>
          <a:bodyPr/>
          <a:lstStyle/>
          <a:p>
            <a:fld id="{4728439E-9520-4026-A308-89DB2C4AB4A9}" type="slidenum">
              <a:rPr lang="zh-CN" altLang="en-US" smtClean="0"/>
              <a:t>17</a:t>
            </a:fld>
            <a:endParaRPr lang="zh-CN" altLang="en-US"/>
          </a:p>
        </p:txBody>
      </p:sp>
    </p:spTree>
    <p:extLst>
      <p:ext uri="{BB962C8B-B14F-4D97-AF65-F5344CB8AC3E}">
        <p14:creationId xmlns:p14="http://schemas.microsoft.com/office/powerpoint/2010/main" val="290444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03825-FD74-C986-35D4-18F2A68501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FD7B76-4EFE-CC50-143F-7287FDD084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5F776E-970E-DA84-3E8B-58B51A5CAE07}"/>
              </a:ext>
            </a:extLst>
          </p:cNvPr>
          <p:cNvSpPr>
            <a:spLocks noGrp="1"/>
          </p:cNvSpPr>
          <p:nvPr>
            <p:ph type="body" idx="1"/>
          </p:nvPr>
        </p:nvSpPr>
        <p:spPr/>
        <p:txBody>
          <a:bodyPr/>
          <a:lstStyle/>
          <a:p>
            <a:r>
              <a:rPr lang="en-US" altLang="zh-CN" dirty="0"/>
              <a:t>Can we prevent such cases from happening? The answer is yes, via the help of ray tracing technology. </a:t>
            </a:r>
            <a:endParaRPr lang="zh-CN" altLang="en-US" dirty="0"/>
          </a:p>
        </p:txBody>
      </p:sp>
      <p:sp>
        <p:nvSpPr>
          <p:cNvPr id="4" name="灯片编号占位符 3">
            <a:extLst>
              <a:ext uri="{FF2B5EF4-FFF2-40B4-BE49-F238E27FC236}">
                <a16:creationId xmlns:a16="http://schemas.microsoft.com/office/drawing/2014/main" id="{25714591-6CA4-0D89-0172-7EBF3CA00853}"/>
              </a:ext>
            </a:extLst>
          </p:cNvPr>
          <p:cNvSpPr>
            <a:spLocks noGrp="1"/>
          </p:cNvSpPr>
          <p:nvPr>
            <p:ph type="sldNum" sz="quarter" idx="5"/>
          </p:nvPr>
        </p:nvSpPr>
        <p:spPr/>
        <p:txBody>
          <a:bodyPr/>
          <a:lstStyle/>
          <a:p>
            <a:fld id="{4728439E-9520-4026-A308-89DB2C4AB4A9}" type="slidenum">
              <a:rPr lang="zh-CN" altLang="en-US" smtClean="0"/>
              <a:t>2</a:t>
            </a:fld>
            <a:endParaRPr lang="zh-CN" altLang="en-US"/>
          </a:p>
        </p:txBody>
      </p:sp>
    </p:spTree>
    <p:extLst>
      <p:ext uri="{BB962C8B-B14F-4D97-AF65-F5344CB8AC3E}">
        <p14:creationId xmlns:p14="http://schemas.microsoft.com/office/powerpoint/2010/main" val="205535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D63B1-3BC9-87D4-AB2C-A13DAA640F8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4E350CC-5DD9-D338-7D6A-582BD44B723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7FC4DA5-CD71-9135-B68B-3CCD889EE53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B7506A6-EC7F-BBBE-8AF2-77C15130403B}"/>
              </a:ext>
            </a:extLst>
          </p:cNvPr>
          <p:cNvSpPr>
            <a:spLocks noGrp="1"/>
          </p:cNvSpPr>
          <p:nvPr>
            <p:ph type="sldNum" sz="quarter" idx="5"/>
          </p:nvPr>
        </p:nvSpPr>
        <p:spPr/>
        <p:txBody>
          <a:bodyPr/>
          <a:lstStyle/>
          <a:p>
            <a:fld id="{4728439E-9520-4026-A308-89DB2C4AB4A9}" type="slidenum">
              <a:rPr lang="zh-CN" altLang="en-US" smtClean="0"/>
              <a:t>3</a:t>
            </a:fld>
            <a:endParaRPr lang="zh-CN" altLang="en-US"/>
          </a:p>
        </p:txBody>
      </p:sp>
    </p:spTree>
    <p:extLst>
      <p:ext uri="{BB962C8B-B14F-4D97-AF65-F5344CB8AC3E}">
        <p14:creationId xmlns:p14="http://schemas.microsoft.com/office/powerpoint/2010/main" val="17836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2373-F28B-E6BC-8432-2EE8DC3DC4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ADEA311-5C18-1FB6-09C4-66ED09437D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A229C29-CD92-468C-CEC3-1112EE849AE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7201DFC-F534-1969-908E-C65171C74F02}"/>
              </a:ext>
            </a:extLst>
          </p:cNvPr>
          <p:cNvSpPr>
            <a:spLocks noGrp="1"/>
          </p:cNvSpPr>
          <p:nvPr>
            <p:ph type="sldNum" sz="quarter" idx="5"/>
          </p:nvPr>
        </p:nvSpPr>
        <p:spPr/>
        <p:txBody>
          <a:bodyPr/>
          <a:lstStyle/>
          <a:p>
            <a:fld id="{4728439E-9520-4026-A308-89DB2C4AB4A9}" type="slidenum">
              <a:rPr lang="zh-CN" altLang="en-US" smtClean="0"/>
              <a:t>4</a:t>
            </a:fld>
            <a:endParaRPr lang="zh-CN" altLang="en-US"/>
          </a:p>
        </p:txBody>
      </p:sp>
    </p:spTree>
    <p:extLst>
      <p:ext uri="{BB962C8B-B14F-4D97-AF65-F5344CB8AC3E}">
        <p14:creationId xmlns:p14="http://schemas.microsoft.com/office/powerpoint/2010/main" val="4707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5E154-6330-93BD-9AD4-62D6C4DD12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B1B5E4-C58A-34E3-A4F6-917EDB24AC2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87871E-C104-8669-ACFE-EA63CAF1024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5EC30A3-78FC-9ABB-6747-9551B25DFAC0}"/>
              </a:ext>
            </a:extLst>
          </p:cNvPr>
          <p:cNvSpPr>
            <a:spLocks noGrp="1"/>
          </p:cNvSpPr>
          <p:nvPr>
            <p:ph type="sldNum" sz="quarter" idx="5"/>
          </p:nvPr>
        </p:nvSpPr>
        <p:spPr/>
        <p:txBody>
          <a:bodyPr/>
          <a:lstStyle/>
          <a:p>
            <a:fld id="{4728439E-9520-4026-A308-89DB2C4AB4A9}" type="slidenum">
              <a:rPr lang="zh-CN" altLang="en-US" smtClean="0"/>
              <a:t>5</a:t>
            </a:fld>
            <a:endParaRPr lang="zh-CN" altLang="en-US"/>
          </a:p>
        </p:txBody>
      </p:sp>
    </p:spTree>
    <p:extLst>
      <p:ext uri="{BB962C8B-B14F-4D97-AF65-F5344CB8AC3E}">
        <p14:creationId xmlns:p14="http://schemas.microsoft.com/office/powerpoint/2010/main" val="286981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E45EA-2591-574F-0A16-AC67ABB420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F39CF6-1BE8-BD48-E39A-AC76F9FD7D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873010B-CD50-ED84-B09D-75EB99A6605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65469D0-8522-EC35-2E4C-CA1721BFF526}"/>
              </a:ext>
            </a:extLst>
          </p:cNvPr>
          <p:cNvSpPr>
            <a:spLocks noGrp="1"/>
          </p:cNvSpPr>
          <p:nvPr>
            <p:ph type="sldNum" sz="quarter" idx="5"/>
          </p:nvPr>
        </p:nvSpPr>
        <p:spPr/>
        <p:txBody>
          <a:bodyPr/>
          <a:lstStyle/>
          <a:p>
            <a:fld id="{4728439E-9520-4026-A308-89DB2C4AB4A9}" type="slidenum">
              <a:rPr lang="zh-CN" altLang="en-US" smtClean="0"/>
              <a:t>6</a:t>
            </a:fld>
            <a:endParaRPr lang="zh-CN" altLang="en-US"/>
          </a:p>
        </p:txBody>
      </p:sp>
    </p:spTree>
    <p:extLst>
      <p:ext uri="{BB962C8B-B14F-4D97-AF65-F5344CB8AC3E}">
        <p14:creationId xmlns:p14="http://schemas.microsoft.com/office/powerpoint/2010/main" val="398058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C6BF-FD4B-F833-11FF-D3A0CBD26D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A4C48EA-A44F-171E-8C62-AD8DB416297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387A52-BE3F-3FCB-4F32-4ECE107B28D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58B740D-06E9-B163-3E9A-04ACD1C43E1F}"/>
              </a:ext>
            </a:extLst>
          </p:cNvPr>
          <p:cNvSpPr>
            <a:spLocks noGrp="1"/>
          </p:cNvSpPr>
          <p:nvPr>
            <p:ph type="sldNum" sz="quarter" idx="5"/>
          </p:nvPr>
        </p:nvSpPr>
        <p:spPr/>
        <p:txBody>
          <a:bodyPr/>
          <a:lstStyle/>
          <a:p>
            <a:fld id="{4728439E-9520-4026-A308-89DB2C4AB4A9}" type="slidenum">
              <a:rPr lang="zh-CN" altLang="en-US" smtClean="0"/>
              <a:t>7</a:t>
            </a:fld>
            <a:endParaRPr lang="zh-CN" altLang="en-US"/>
          </a:p>
        </p:txBody>
      </p:sp>
    </p:spTree>
    <p:extLst>
      <p:ext uri="{BB962C8B-B14F-4D97-AF65-F5344CB8AC3E}">
        <p14:creationId xmlns:p14="http://schemas.microsoft.com/office/powerpoint/2010/main" val="421880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8BDA-1AA9-5064-A9E8-E88ACD3BB6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D4C177-7287-2BEA-DD11-0E66E2577F1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825684E-7CEF-AA59-0628-CC1507A94A8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19CAA1E-B8F8-F902-10C2-CEDC2910C73F}"/>
              </a:ext>
            </a:extLst>
          </p:cNvPr>
          <p:cNvSpPr>
            <a:spLocks noGrp="1"/>
          </p:cNvSpPr>
          <p:nvPr>
            <p:ph type="sldNum" sz="quarter" idx="5"/>
          </p:nvPr>
        </p:nvSpPr>
        <p:spPr/>
        <p:txBody>
          <a:bodyPr/>
          <a:lstStyle/>
          <a:p>
            <a:fld id="{4728439E-9520-4026-A308-89DB2C4AB4A9}" type="slidenum">
              <a:rPr lang="zh-CN" altLang="en-US" smtClean="0"/>
              <a:t>8</a:t>
            </a:fld>
            <a:endParaRPr lang="zh-CN" altLang="en-US"/>
          </a:p>
        </p:txBody>
      </p:sp>
    </p:spTree>
    <p:extLst>
      <p:ext uri="{BB962C8B-B14F-4D97-AF65-F5344CB8AC3E}">
        <p14:creationId xmlns:p14="http://schemas.microsoft.com/office/powerpoint/2010/main" val="3639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BD0F-1F85-9868-9155-1E4A0D28051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B2D91F3-8DC3-3652-EBB8-7E46EC7E7C6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61872D6-A25D-76A3-6D7F-D4335C1C0BA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0A7535-E1A8-4532-1477-F220D0AEFB27}"/>
              </a:ext>
            </a:extLst>
          </p:cNvPr>
          <p:cNvSpPr>
            <a:spLocks noGrp="1"/>
          </p:cNvSpPr>
          <p:nvPr>
            <p:ph type="sldNum" sz="quarter" idx="5"/>
          </p:nvPr>
        </p:nvSpPr>
        <p:spPr/>
        <p:txBody>
          <a:bodyPr/>
          <a:lstStyle/>
          <a:p>
            <a:fld id="{4728439E-9520-4026-A308-89DB2C4AB4A9}" type="slidenum">
              <a:rPr lang="zh-CN" altLang="en-US" smtClean="0"/>
              <a:t>9</a:t>
            </a:fld>
            <a:endParaRPr lang="zh-CN" altLang="en-US"/>
          </a:p>
        </p:txBody>
      </p:sp>
    </p:spTree>
    <p:extLst>
      <p:ext uri="{BB962C8B-B14F-4D97-AF65-F5344CB8AC3E}">
        <p14:creationId xmlns:p14="http://schemas.microsoft.com/office/powerpoint/2010/main" val="263710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4347" y="2763114"/>
            <a:ext cx="5588000" cy="2951891"/>
          </a:xfrm>
        </p:spPr>
        <p:txBody>
          <a:bodyPr>
            <a:normAutofit/>
          </a:bodyPr>
          <a:lstStyle>
            <a:lvl1pPr marL="0" indent="0" algn="l">
              <a:buNone/>
              <a:defRPr sz="2000">
                <a:solidFill>
                  <a:srgbClr val="003366"/>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094348" y="762000"/>
            <a:ext cx="9675253" cy="1600200"/>
          </a:xfrm>
          <a:effectLst/>
        </p:spPr>
        <p:txBody>
          <a:bodyPr/>
          <a:lstStyle>
            <a:lvl1pPr algn="l">
              <a:defRPr b="1">
                <a:solidFill>
                  <a:srgbClr val="003366"/>
                </a:solidFill>
                <a:latin typeface="Arial" panose="020B0604020202020204" pitchFamily="34" charset="0"/>
                <a:cs typeface="Arial" panose="020B0604020202020204" pitchFamily="34" charset="0"/>
              </a:defRPr>
            </a:lvl1pPr>
          </a:lstStyle>
          <a:p>
            <a:r>
              <a:rPr lang="en-US" altLang="zh-CN" dirty="0"/>
              <a:t>Click to edit Master title style</a:t>
            </a:r>
            <a:endParaRPr lang="zh-CN" altLang="en-US" dirty="0"/>
          </a:p>
        </p:txBody>
      </p: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819935"/>
            <a:ext cx="2795855" cy="446464"/>
          </a:xfrm>
          <a:prstGeom prst="rect">
            <a:avLst/>
          </a:prstGeom>
        </p:spPr>
      </p:pic>
      <p:sp>
        <p:nvSpPr>
          <p:cNvPr id="18" name="灯片编号占位符 17">
            <a:extLst>
              <a:ext uri="{FF2B5EF4-FFF2-40B4-BE49-F238E27FC236}">
                <a16:creationId xmlns:a16="http://schemas.microsoft.com/office/drawing/2014/main" id="{494C2825-FAFC-1031-8C9A-38EE9709E8B0}"/>
              </a:ext>
            </a:extLst>
          </p:cNvPr>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3"/>
          <p:cNvSpPr>
            <a:spLocks noGrp="1"/>
          </p:cNvSpPr>
          <p:nvPr>
            <p:ph idx="1"/>
          </p:nvPr>
        </p:nvSpPr>
        <p:spPr>
          <a:xfrm>
            <a:off x="623392" y="1340768"/>
            <a:ext cx="10972800" cy="4907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algn="l" defTabSz="914400" rtl="0" eaLnBrk="1" latinLnBrk="0" hangingPunct="1">
              <a:spcBef>
                <a:spcPct val="20000"/>
              </a:spcBef>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algn="l" defTabSz="914400" rtl="0" eaLnBrk="1" latinLnBrk="0" hangingPunct="1">
              <a:spcBef>
                <a:spcPct val="20000"/>
              </a:spcBef>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algn="l" defTabSz="914400" rtl="0" eaLnBrk="1" latinLnBrk="0" hangingPunct="1">
              <a:spcBef>
                <a:spcPct val="20000"/>
              </a:spcBef>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zh-CN" altLang="en-US" sz="1600" kern="1200" dirty="0">
                <a:solidFill>
                  <a:srgbClr val="003D7F"/>
                </a:solidFill>
                <a:latin typeface="Arial" panose="020B0604020202020204" pitchFamily="34" charset="0"/>
                <a:ea typeface="+mn-ea"/>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 name="Title 1"/>
          <p:cNvSpPr>
            <a:spLocks noGrp="1"/>
          </p:cNvSpPr>
          <p:nvPr>
            <p:ph type="title"/>
          </p:nvPr>
        </p:nvSpPr>
        <p:spPr>
          <a:xfrm>
            <a:off x="143341" y="228600"/>
            <a:ext cx="9601067" cy="638944"/>
          </a:xfrm>
          <a:prstGeom prst="rect">
            <a:avLst/>
          </a:prstGeom>
        </p:spPr>
        <p:txBody>
          <a:bodyPr/>
          <a:lstStyle>
            <a:lvl1pPr algn="l">
              <a:defRPr lang="zh-CN" altLang="en-US" sz="3200" b="1" kern="1200" dirty="0">
                <a:solidFill>
                  <a:srgbClr val="003D7F"/>
                </a:solidFill>
                <a:effectLst/>
                <a:latin typeface="Arial" panose="020B0604020202020204" pitchFamily="34" charset="0"/>
                <a:ea typeface="隶书" panose="02010509060101010101" pitchFamily="49" charset="-122"/>
                <a:cs typeface="Arial" panose="020B0604020202020204" pitchFamily="34" charset="0"/>
              </a:defRPr>
            </a:lvl1pPr>
          </a:lstStyle>
          <a:p>
            <a:r>
              <a:rPr lang="en-US" altLang="zh-CN" dirty="0"/>
              <a:t>Click to edit Master title style</a:t>
            </a:r>
            <a:endParaRPr lang="zh-CN" altLang="en-US" dirty="0"/>
          </a:p>
        </p:txBody>
      </p:sp>
      <p:cxnSp>
        <p:nvCxnSpPr>
          <p:cNvPr id="13" name="Straight Connector 12"/>
          <p:cNvCxnSpPr/>
          <p:nvPr userDrawn="1"/>
        </p:nvCxnSpPr>
        <p:spPr>
          <a:xfrm>
            <a:off x="0" y="1066800"/>
            <a:ext cx="975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userDrawn="1"/>
        </p:nvCxnSpPr>
        <p:spPr>
          <a:xfrm>
            <a:off x="0" y="990600"/>
            <a:ext cx="97536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pic>
        <p:nvPicPr>
          <p:cNvPr id="12"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45136"/>
            <a:ext cx="1917062" cy="921664"/>
          </a:xfrm>
          <a:prstGeom prst="rect">
            <a:avLst/>
          </a:prstGeom>
        </p:spPr>
      </p:pic>
      <p:sp>
        <p:nvSpPr>
          <p:cNvPr id="4" name="灯片编号占位符 3">
            <a:extLst>
              <a:ext uri="{FF2B5EF4-FFF2-40B4-BE49-F238E27FC236}">
                <a16:creationId xmlns:a16="http://schemas.microsoft.com/office/drawing/2014/main" id="{5B1E5C4A-47FB-168B-E55B-9D63E630A3C5}"/>
              </a:ext>
            </a:extLst>
          </p:cNvPr>
          <p:cNvSpPr>
            <a:spLocks noGrp="1"/>
          </p:cNvSpPr>
          <p:nvPr>
            <p:ph type="sldNum" sz="quarter" idx="12"/>
          </p:nvPr>
        </p:nvSpPr>
        <p:spPr>
          <a:xfrm>
            <a:off x="9347200" y="6477000"/>
            <a:ext cx="2844800" cy="365125"/>
          </a:xfr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946400" y="2362205"/>
            <a:ext cx="7823200" cy="1877437"/>
          </a:xfrm>
          <a:prstGeom prst="rect">
            <a:avLst/>
          </a:prstGeom>
          <a:noFill/>
        </p:spPr>
        <p:txBody>
          <a:bodyPr wrap="square" rtlCol="0">
            <a:spAutoFit/>
          </a:bodyPr>
          <a:lstStyle/>
          <a:p>
            <a:pPr algn="l"/>
            <a:r>
              <a:rPr lang="en-US" altLang="zh-CN" sz="6600" b="1" dirty="0">
                <a:solidFill>
                  <a:schemeClr val="tx2">
                    <a:lumMod val="75000"/>
                  </a:schemeClr>
                </a:solidFill>
                <a:effectLst/>
                <a:latin typeface="Arial" panose="020B0604020202020204" pitchFamily="34" charset="0"/>
                <a:ea typeface="隶书" panose="02010509060101010101" pitchFamily="49" charset="-122"/>
                <a:cs typeface="Arial" panose="020B0604020202020204" pitchFamily="34" charset="0"/>
              </a:rPr>
              <a:t>Thank  You!</a:t>
            </a:r>
          </a:p>
          <a:p>
            <a:pPr>
              <a:spcBef>
                <a:spcPts val="600"/>
              </a:spcBef>
            </a:pPr>
            <a:endParaRPr lang="en-US" altLang="zh-CN" sz="2000" dirty="0">
              <a:solidFill>
                <a:srgbClr val="003366"/>
              </a:solidFill>
              <a:latin typeface="Constantia" panose="02030602050306030303" pitchFamily="18" charset="0"/>
            </a:endParaRPr>
          </a:p>
          <a:p>
            <a:pPr>
              <a:spcBef>
                <a:spcPts val="600"/>
              </a:spcBef>
            </a:pPr>
            <a:r>
              <a:rPr lang="en-US" altLang="zh-CN" sz="2000" dirty="0">
                <a:solidFill>
                  <a:srgbClr val="003366"/>
                </a:solidFill>
                <a:latin typeface="Arial" panose="020B0604020202020204" pitchFamily="34" charset="0"/>
                <a:cs typeface="Arial" panose="020B0604020202020204" pitchFamily="34" charset="0"/>
              </a:rPr>
              <a:t>Q &amp; A</a:t>
            </a:r>
            <a:endParaRPr lang="zh-CN" altLang="en-US" sz="6600" dirty="0">
              <a:latin typeface="Arial" panose="020B0604020202020204" pitchFamily="34" charset="0"/>
              <a:cs typeface="Arial" panose="020B0604020202020204" pitchFamily="34" charset="0"/>
            </a:endParaRPr>
          </a:p>
        </p:txBody>
      </p:sp>
      <p:pic>
        <p:nvPicPr>
          <p:cNvPr id="7"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304800"/>
            <a:ext cx="4294641" cy="685801"/>
          </a:xfrm>
          <a:prstGeom prst="rect">
            <a:avLst/>
          </a:prstGeom>
        </p:spPr>
      </p:pic>
      <p:sp>
        <p:nvSpPr>
          <p:cNvPr id="4" name="灯片编号占位符 3">
            <a:extLst>
              <a:ext uri="{FF2B5EF4-FFF2-40B4-BE49-F238E27FC236}">
                <a16:creationId xmlns:a16="http://schemas.microsoft.com/office/drawing/2014/main" id="{DB953256-76AE-8674-7356-0702EFB16355}"/>
              </a:ext>
            </a:extLst>
          </p:cNvPr>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3"/>
          <p:cNvSpPr>
            <a:spLocks noGrp="1"/>
          </p:cNvSpPr>
          <p:nvPr>
            <p:ph idx="1"/>
          </p:nvPr>
        </p:nvSpPr>
        <p:spPr>
          <a:xfrm>
            <a:off x="623392" y="1340768"/>
            <a:ext cx="10972800" cy="4907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algn="l" defTabSz="914400" rtl="0" eaLnBrk="1" latinLnBrk="0" hangingPunct="1">
              <a:spcBef>
                <a:spcPct val="20000"/>
              </a:spcBef>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algn="l" defTabSz="914400" rtl="0" eaLnBrk="1" latinLnBrk="0" hangingPunct="1">
              <a:spcBef>
                <a:spcPct val="20000"/>
              </a:spcBef>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algn="l" defTabSz="914400" rtl="0" eaLnBrk="1" latinLnBrk="0" hangingPunct="1">
              <a:spcBef>
                <a:spcPct val="20000"/>
              </a:spcBef>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zh-CN" altLang="en-US" sz="1600" kern="1200" dirty="0">
                <a:solidFill>
                  <a:srgbClr val="003D7F"/>
                </a:solidFill>
                <a:latin typeface="Arial" panose="020B0604020202020204" pitchFamily="34" charset="0"/>
                <a:ea typeface="+mn-ea"/>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 name="Title 1"/>
          <p:cNvSpPr>
            <a:spLocks noGrp="1"/>
          </p:cNvSpPr>
          <p:nvPr>
            <p:ph type="title"/>
          </p:nvPr>
        </p:nvSpPr>
        <p:spPr>
          <a:xfrm>
            <a:off x="143341" y="228600"/>
            <a:ext cx="9601067" cy="638944"/>
          </a:xfrm>
          <a:prstGeom prst="rect">
            <a:avLst/>
          </a:prstGeom>
        </p:spPr>
        <p:txBody>
          <a:bodyPr/>
          <a:lstStyle>
            <a:lvl1pPr algn="l">
              <a:defRPr lang="zh-CN" altLang="en-US" sz="3200" b="1" kern="1200" dirty="0">
                <a:solidFill>
                  <a:srgbClr val="003D7F"/>
                </a:solidFill>
                <a:effectLst/>
                <a:latin typeface="Arial" panose="020B0604020202020204" pitchFamily="34" charset="0"/>
                <a:ea typeface="隶书" panose="02010509060101010101" pitchFamily="49" charset="-122"/>
                <a:cs typeface="Arial" panose="020B0604020202020204" pitchFamily="34" charset="0"/>
              </a:defRPr>
            </a:lvl1pPr>
          </a:lstStyle>
          <a:p>
            <a:r>
              <a:rPr lang="en-US" altLang="zh-CN" dirty="0"/>
              <a:t>Click to edit Master title style</a:t>
            </a:r>
            <a:endParaRPr lang="zh-CN" altLang="en-US" dirty="0"/>
          </a:p>
        </p:txBody>
      </p:sp>
      <p:cxnSp>
        <p:nvCxnSpPr>
          <p:cNvPr id="13" name="Straight Connector 12"/>
          <p:cNvCxnSpPr/>
          <p:nvPr userDrawn="1"/>
        </p:nvCxnSpPr>
        <p:spPr>
          <a:xfrm>
            <a:off x="0" y="1066800"/>
            <a:ext cx="975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userDrawn="1"/>
        </p:nvCxnSpPr>
        <p:spPr>
          <a:xfrm>
            <a:off x="0" y="990600"/>
            <a:ext cx="97536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pic>
        <p:nvPicPr>
          <p:cNvPr id="18"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145136"/>
            <a:ext cx="1917062" cy="921664"/>
          </a:xfrm>
          <a:prstGeom prst="rect">
            <a:avLst/>
          </a:prstGeom>
        </p:spPr>
      </p:pic>
      <p:sp>
        <p:nvSpPr>
          <p:cNvPr id="4" name="灯片编号占位符 3">
            <a:extLst>
              <a:ext uri="{FF2B5EF4-FFF2-40B4-BE49-F238E27FC236}">
                <a16:creationId xmlns:a16="http://schemas.microsoft.com/office/drawing/2014/main" id="{E4F8BC1D-6ED8-9F9A-3AC9-1F0379142852}"/>
              </a:ext>
            </a:extLst>
          </p:cNvPr>
          <p:cNvSpPr>
            <a:spLocks noGrp="1"/>
          </p:cNvSpPr>
          <p:nvPr>
            <p:ph type="sldNum" sz="quarter" idx="12"/>
          </p:nvPr>
        </p:nvSpPr>
        <p:spPr>
          <a:xfrm>
            <a:off x="9347200" y="6477000"/>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478247"/>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492875"/>
            <a:ext cx="2844800" cy="365125"/>
          </a:xfrm>
        </p:spPr>
        <p:txBody>
          <a:bodyPr/>
          <a:lstStyle/>
          <a:p>
            <a:fld id="{B6F15528-21DE-4FAA-801E-634DDDAF4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png"/><Relationship Id="rId3" Type="http://schemas.openxmlformats.org/officeDocument/2006/relationships/image" Target="../media/image22.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3.emf"/><Relationship Id="rId5" Type="http://schemas.openxmlformats.org/officeDocument/2006/relationships/image" Target="../media/image7.emf"/><Relationship Id="rId10" Type="http://schemas.openxmlformats.org/officeDocument/2006/relationships/image" Target="../media/image430.png"/><Relationship Id="rId4" Type="http://schemas.openxmlformats.org/officeDocument/2006/relationships/image" Target="../media/image6.emf"/><Relationship Id="rId9" Type="http://schemas.openxmlformats.org/officeDocument/2006/relationships/image" Target="../media/image420.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6.emf"/><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2.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52.png"/><Relationship Id="rId5" Type="http://schemas.openxmlformats.org/officeDocument/2006/relationships/image" Target="../media/image24.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7.emf"/><Relationship Id="rId9" Type="http://schemas.openxmlformats.org/officeDocument/2006/relationships/image" Target="../media/image50.pn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6.emf"/><Relationship Id="rId7" Type="http://schemas.openxmlformats.org/officeDocument/2006/relationships/image" Target="../media/image18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21.png"/><Relationship Id="rId4" Type="http://schemas.openxmlformats.org/officeDocument/2006/relationships/image" Target="../media/image7.emf"/><Relationship Id="rId9"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4FCD-19AD-86CB-6C39-9B395C01AF50}"/>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BEB2CEB2-3415-9B69-A611-2D404CBF108F}"/>
              </a:ext>
            </a:extLst>
          </p:cNvPr>
          <p:cNvSpPr>
            <a:spLocks noGrp="1"/>
          </p:cNvSpPr>
          <p:nvPr>
            <p:ph type="title"/>
          </p:nvPr>
        </p:nvSpPr>
        <p:spPr>
          <a:xfrm>
            <a:off x="2443091" y="2225"/>
            <a:ext cx="7310509" cy="990600"/>
          </a:xfrm>
        </p:spPr>
        <p:txBody>
          <a:bodyPr>
            <a:normAutofit fontScale="90000"/>
          </a:bodyPr>
          <a:lstStyle/>
          <a:p>
            <a:pPr algn="ctr"/>
            <a:r>
              <a:rPr lang="en-US" altLang="zh-CN" sz="2400" dirty="0">
                <a:solidFill>
                  <a:srgbClr val="FFCF05"/>
                </a:solidFill>
              </a:rPr>
              <a:t>Neural Reflectance Fields </a:t>
            </a:r>
            <a:br>
              <a:rPr lang="en-US" altLang="zh-CN" sz="2400" dirty="0">
                <a:solidFill>
                  <a:srgbClr val="FFCF05"/>
                </a:solidFill>
              </a:rPr>
            </a:br>
            <a:r>
              <a:rPr lang="en-US" altLang="zh-CN" sz="2400" dirty="0">
                <a:solidFill>
                  <a:srgbClr val="FFCF05"/>
                </a:solidFill>
              </a:rPr>
              <a:t>for Radio-Frequency Ray Tracing</a:t>
            </a:r>
            <a:br>
              <a:rPr lang="en-US" altLang="zh-CN" sz="2200" dirty="0">
                <a:solidFill>
                  <a:srgbClr val="FFCF05"/>
                </a:solidFill>
              </a:rPr>
            </a:br>
            <a:r>
              <a:rPr lang="en-US" altLang="zh-CN" sz="1400" b="0" i="0" dirty="0">
                <a:solidFill>
                  <a:srgbClr val="737373"/>
                </a:solidFill>
                <a:effectLst/>
                <a:latin typeface="Noto Sans" panose="020B0502040504020204" pitchFamily="34" charset="0"/>
              </a:rPr>
              <a:t>Haifeng Jia, Xinyi Chen, Yichen Wei, Yifei Sun and Yibo Pi*</a:t>
            </a:r>
            <a:endParaRPr lang="en-US" altLang="zh-CN" sz="1800" dirty="0">
              <a:solidFill>
                <a:srgbClr val="FFCF05"/>
              </a:solidFill>
            </a:endParaRPr>
          </a:p>
        </p:txBody>
      </p:sp>
      <p:sp>
        <p:nvSpPr>
          <p:cNvPr id="4" name="灯片编号占位符 3">
            <a:extLst>
              <a:ext uri="{FF2B5EF4-FFF2-40B4-BE49-F238E27FC236}">
                <a16:creationId xmlns:a16="http://schemas.microsoft.com/office/drawing/2014/main" id="{4A8C8542-752F-BC54-FEB1-4D0E4C3EFB13}"/>
              </a:ext>
            </a:extLst>
          </p:cNvPr>
          <p:cNvSpPr>
            <a:spLocks noGrp="1"/>
          </p:cNvSpPr>
          <p:nvPr>
            <p:ph type="sldNum" sz="quarter" idx="12"/>
          </p:nvPr>
        </p:nvSpPr>
        <p:spPr/>
        <p:txBody>
          <a:bodyPr/>
          <a:lstStyle/>
          <a:p>
            <a:fld id="{B6F15528-21DE-4FAA-801E-634DDDAF4B2B}" type="slidenum">
              <a:rPr lang="en-US" smtClean="0"/>
              <a:t>1</a:t>
            </a:fld>
            <a:endParaRPr lang="en-US" dirty="0"/>
          </a:p>
        </p:txBody>
      </p:sp>
      <p:sp>
        <p:nvSpPr>
          <p:cNvPr id="91" name="圆角矩形 90">
            <a:extLst>
              <a:ext uri="{FF2B5EF4-FFF2-40B4-BE49-F238E27FC236}">
                <a16:creationId xmlns:a16="http://schemas.microsoft.com/office/drawing/2014/main" id="{FBF7E09C-72B2-0AD3-4F48-7BFC244FB109}"/>
              </a:ext>
            </a:extLst>
          </p:cNvPr>
          <p:cNvSpPr/>
          <p:nvPr/>
        </p:nvSpPr>
        <p:spPr>
          <a:xfrm>
            <a:off x="152400" y="1158282"/>
            <a:ext cx="5943600" cy="2514600"/>
          </a:xfrm>
          <a:prstGeom prst="roundRect">
            <a:avLst>
              <a:gd name="adj" fmla="val 143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3" name="圆角矩形 92">
            <a:extLst>
              <a:ext uri="{FF2B5EF4-FFF2-40B4-BE49-F238E27FC236}">
                <a16:creationId xmlns:a16="http://schemas.microsoft.com/office/drawing/2014/main" id="{124120B2-1C23-5725-812B-FDEDF67668A0}"/>
              </a:ext>
            </a:extLst>
          </p:cNvPr>
          <p:cNvSpPr/>
          <p:nvPr/>
        </p:nvSpPr>
        <p:spPr>
          <a:xfrm>
            <a:off x="6172200" y="1168330"/>
            <a:ext cx="5867400" cy="2514600"/>
          </a:xfrm>
          <a:prstGeom prst="roundRect">
            <a:avLst>
              <a:gd name="adj" fmla="val 143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4" name="内容占位符 1">
            <a:extLst>
              <a:ext uri="{FF2B5EF4-FFF2-40B4-BE49-F238E27FC236}">
                <a16:creationId xmlns:a16="http://schemas.microsoft.com/office/drawing/2014/main" id="{5ECA4334-7F89-AA5F-5792-A0DF74EE425B}"/>
              </a:ext>
            </a:extLst>
          </p:cNvPr>
          <p:cNvSpPr txBox="1">
            <a:spLocks/>
          </p:cNvSpPr>
          <p:nvPr/>
        </p:nvSpPr>
        <p:spPr>
          <a:xfrm>
            <a:off x="154076" y="1158282"/>
            <a:ext cx="5941924" cy="457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kumimoji="1" lang="en-US" altLang="zh-CN" sz="2000" b="1" dirty="0"/>
              <a:t>Radio Frequency Ray Tracing</a:t>
            </a:r>
          </a:p>
        </p:txBody>
      </p:sp>
      <p:sp>
        <p:nvSpPr>
          <p:cNvPr id="95" name="内容占位符 1">
            <a:extLst>
              <a:ext uri="{FF2B5EF4-FFF2-40B4-BE49-F238E27FC236}">
                <a16:creationId xmlns:a16="http://schemas.microsoft.com/office/drawing/2014/main" id="{450CC1D4-6F05-6978-B884-259555704790}"/>
              </a:ext>
            </a:extLst>
          </p:cNvPr>
          <p:cNvSpPr txBox="1">
            <a:spLocks/>
          </p:cNvSpPr>
          <p:nvPr/>
        </p:nvSpPr>
        <p:spPr>
          <a:xfrm>
            <a:off x="6166337" y="1158282"/>
            <a:ext cx="5867400" cy="457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kumimoji="1" lang="en-US" altLang="zh-CN" sz="2000" b="1" dirty="0"/>
              <a:t>Our Framework</a:t>
            </a:r>
          </a:p>
        </p:txBody>
      </p:sp>
      <p:sp>
        <p:nvSpPr>
          <p:cNvPr id="96" name="圆角矩形 95">
            <a:extLst>
              <a:ext uri="{FF2B5EF4-FFF2-40B4-BE49-F238E27FC236}">
                <a16:creationId xmlns:a16="http://schemas.microsoft.com/office/drawing/2014/main" id="{6DF87A11-444A-ABB3-3109-263F815F130C}"/>
              </a:ext>
            </a:extLst>
          </p:cNvPr>
          <p:cNvSpPr/>
          <p:nvPr/>
        </p:nvSpPr>
        <p:spPr>
          <a:xfrm>
            <a:off x="152400" y="3774622"/>
            <a:ext cx="3657600" cy="2514600"/>
          </a:xfrm>
          <a:prstGeom prst="roundRect">
            <a:avLst>
              <a:gd name="adj" fmla="val 143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7" name="内容占位符 1">
            <a:extLst>
              <a:ext uri="{FF2B5EF4-FFF2-40B4-BE49-F238E27FC236}">
                <a16:creationId xmlns:a16="http://schemas.microsoft.com/office/drawing/2014/main" id="{1D6F0E23-BE71-E771-B581-879CE08000E1}"/>
              </a:ext>
            </a:extLst>
          </p:cNvPr>
          <p:cNvSpPr txBox="1">
            <a:spLocks/>
          </p:cNvSpPr>
          <p:nvPr/>
        </p:nvSpPr>
        <p:spPr>
          <a:xfrm>
            <a:off x="154076" y="3774622"/>
            <a:ext cx="3657599" cy="457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kumimoji="1" lang="en-US" altLang="zh-CN" sz="2000" b="1" dirty="0"/>
              <a:t>Implementation</a:t>
            </a:r>
          </a:p>
        </p:txBody>
      </p:sp>
      <p:sp>
        <p:nvSpPr>
          <p:cNvPr id="98" name="圆角矩形 97">
            <a:extLst>
              <a:ext uri="{FF2B5EF4-FFF2-40B4-BE49-F238E27FC236}">
                <a16:creationId xmlns:a16="http://schemas.microsoft.com/office/drawing/2014/main" id="{A4FCCA97-CE77-0EFC-B382-E530C28B868D}"/>
              </a:ext>
            </a:extLst>
          </p:cNvPr>
          <p:cNvSpPr/>
          <p:nvPr/>
        </p:nvSpPr>
        <p:spPr>
          <a:xfrm>
            <a:off x="3924300" y="3774622"/>
            <a:ext cx="3657599" cy="2514600"/>
          </a:xfrm>
          <a:prstGeom prst="roundRect">
            <a:avLst>
              <a:gd name="adj" fmla="val 143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9" name="内容占位符 1">
            <a:extLst>
              <a:ext uri="{FF2B5EF4-FFF2-40B4-BE49-F238E27FC236}">
                <a16:creationId xmlns:a16="http://schemas.microsoft.com/office/drawing/2014/main" id="{7B2F5BFD-BABA-EE85-B344-EDFE9764E081}"/>
              </a:ext>
            </a:extLst>
          </p:cNvPr>
          <p:cNvSpPr txBox="1">
            <a:spLocks/>
          </p:cNvSpPr>
          <p:nvPr/>
        </p:nvSpPr>
        <p:spPr>
          <a:xfrm>
            <a:off x="3925977" y="3774622"/>
            <a:ext cx="3657598" cy="457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kumimoji="1" lang="en-US" altLang="zh-CN" sz="2000" b="1" dirty="0"/>
              <a:t> Performance Evaluation  </a:t>
            </a:r>
          </a:p>
        </p:txBody>
      </p:sp>
      <p:sp>
        <p:nvSpPr>
          <p:cNvPr id="100" name="圆角矩形 99">
            <a:extLst>
              <a:ext uri="{FF2B5EF4-FFF2-40B4-BE49-F238E27FC236}">
                <a16:creationId xmlns:a16="http://schemas.microsoft.com/office/drawing/2014/main" id="{6848BC76-5F76-D0F7-39AB-F1FA86E53DC9}"/>
              </a:ext>
            </a:extLst>
          </p:cNvPr>
          <p:cNvSpPr/>
          <p:nvPr/>
        </p:nvSpPr>
        <p:spPr>
          <a:xfrm>
            <a:off x="7694523" y="3774622"/>
            <a:ext cx="4339213" cy="2514600"/>
          </a:xfrm>
          <a:prstGeom prst="roundRect">
            <a:avLst>
              <a:gd name="adj" fmla="val 143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1" name="内容占位符 1">
            <a:extLst>
              <a:ext uri="{FF2B5EF4-FFF2-40B4-BE49-F238E27FC236}">
                <a16:creationId xmlns:a16="http://schemas.microsoft.com/office/drawing/2014/main" id="{F36485D8-49AE-F999-2674-1855AAC5A3CE}"/>
              </a:ext>
            </a:extLst>
          </p:cNvPr>
          <p:cNvSpPr txBox="1">
            <a:spLocks/>
          </p:cNvSpPr>
          <p:nvPr/>
        </p:nvSpPr>
        <p:spPr>
          <a:xfrm>
            <a:off x="7696200" y="3774622"/>
            <a:ext cx="4339212" cy="457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kumimoji="1" lang="en-US" altLang="zh-CN" sz="2000" b="1" dirty="0"/>
              <a:t>Interference Estimation</a:t>
            </a:r>
          </a:p>
        </p:txBody>
      </p:sp>
      <p:pic>
        <p:nvPicPr>
          <p:cNvPr id="102" name="图片 101">
            <a:extLst>
              <a:ext uri="{FF2B5EF4-FFF2-40B4-BE49-F238E27FC236}">
                <a16:creationId xmlns:a16="http://schemas.microsoft.com/office/drawing/2014/main" id="{203352EF-73A0-6D6B-7A59-9793E3FF1FC1}"/>
              </a:ext>
            </a:extLst>
          </p:cNvPr>
          <p:cNvPicPr>
            <a:picLocks noChangeAspect="1"/>
          </p:cNvPicPr>
          <p:nvPr/>
        </p:nvPicPr>
        <p:blipFill>
          <a:blip r:embed="rId3"/>
          <a:stretch>
            <a:fillRect/>
          </a:stretch>
        </p:blipFill>
        <p:spPr>
          <a:xfrm>
            <a:off x="6196457" y="1625530"/>
            <a:ext cx="5837279" cy="1664468"/>
          </a:xfrm>
          <a:prstGeom prst="rect">
            <a:avLst/>
          </a:prstGeom>
        </p:spPr>
      </p:pic>
      <p:sp>
        <p:nvSpPr>
          <p:cNvPr id="103" name="圆角矩形 102">
            <a:extLst>
              <a:ext uri="{FF2B5EF4-FFF2-40B4-BE49-F238E27FC236}">
                <a16:creationId xmlns:a16="http://schemas.microsoft.com/office/drawing/2014/main" id="{4F31F60D-0ABF-5988-E7CC-97C4CC03552F}"/>
              </a:ext>
            </a:extLst>
          </p:cNvPr>
          <p:cNvSpPr/>
          <p:nvPr/>
        </p:nvSpPr>
        <p:spPr>
          <a:xfrm>
            <a:off x="4691" y="842754"/>
            <a:ext cx="2438400" cy="288419"/>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026" name="Picture 2" descr="CONNECT | IEEE Globecom logo - CONNECT">
            <a:extLst>
              <a:ext uri="{FF2B5EF4-FFF2-40B4-BE49-F238E27FC236}">
                <a16:creationId xmlns:a16="http://schemas.microsoft.com/office/drawing/2014/main" id="{0492501C-EC31-48D4-0887-7EA7015C081E}"/>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310870"/>
            <a:ext cx="2142982" cy="669682"/>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组合 114">
            <a:extLst>
              <a:ext uri="{FF2B5EF4-FFF2-40B4-BE49-F238E27FC236}">
                <a16:creationId xmlns:a16="http://schemas.microsoft.com/office/drawing/2014/main" id="{0901588E-F84C-D709-30C8-17E410523434}"/>
              </a:ext>
            </a:extLst>
          </p:cNvPr>
          <p:cNvGrpSpPr/>
          <p:nvPr/>
        </p:nvGrpSpPr>
        <p:grpSpPr>
          <a:xfrm>
            <a:off x="2895601" y="1689085"/>
            <a:ext cx="3191252" cy="1912546"/>
            <a:chOff x="8503355" y="1714768"/>
            <a:chExt cx="5155973" cy="3173012"/>
          </a:xfrm>
        </p:grpSpPr>
        <p:pic>
          <p:nvPicPr>
            <p:cNvPr id="116" name="Picture 1">
              <a:extLst>
                <a:ext uri="{FF2B5EF4-FFF2-40B4-BE49-F238E27FC236}">
                  <a16:creationId xmlns:a16="http://schemas.microsoft.com/office/drawing/2014/main" id="{797A1A93-98F1-3DB7-24FD-1815A38BF79A}"/>
                </a:ext>
              </a:extLst>
            </p:cNvPr>
            <p:cNvPicPr>
              <a:picLocks noChangeAspect="1"/>
            </p:cNvPicPr>
            <p:nvPr/>
          </p:nvPicPr>
          <p:blipFill>
            <a:blip r:embed="rId5"/>
            <a:stretch>
              <a:fillRect/>
            </a:stretch>
          </p:blipFill>
          <p:spPr>
            <a:xfrm>
              <a:off x="8503355" y="3007576"/>
              <a:ext cx="876300" cy="1168400"/>
            </a:xfrm>
            <a:prstGeom prst="rect">
              <a:avLst/>
            </a:prstGeom>
          </p:spPr>
        </p:pic>
        <p:grpSp>
          <p:nvGrpSpPr>
            <p:cNvPr id="117" name="组合 116">
              <a:extLst>
                <a:ext uri="{FF2B5EF4-FFF2-40B4-BE49-F238E27FC236}">
                  <a16:creationId xmlns:a16="http://schemas.microsoft.com/office/drawing/2014/main" id="{A5569A4D-FEEB-50EF-659D-E4793E094D22}"/>
                </a:ext>
              </a:extLst>
            </p:cNvPr>
            <p:cNvGrpSpPr/>
            <p:nvPr/>
          </p:nvGrpSpPr>
          <p:grpSpPr>
            <a:xfrm>
              <a:off x="12151404" y="3901320"/>
              <a:ext cx="763713" cy="986460"/>
              <a:chOff x="11858991" y="2367173"/>
              <a:chExt cx="763713" cy="986460"/>
            </a:xfrm>
          </p:grpSpPr>
          <p:pic>
            <p:nvPicPr>
              <p:cNvPr id="125" name="Picture 72">
                <a:extLst>
                  <a:ext uri="{FF2B5EF4-FFF2-40B4-BE49-F238E27FC236}">
                    <a16:creationId xmlns:a16="http://schemas.microsoft.com/office/drawing/2014/main" id="{35F340B6-4F46-6178-2316-AE2C889BCC97}"/>
                  </a:ext>
                </a:extLst>
              </p:cNvPr>
              <p:cNvPicPr>
                <a:picLocks noChangeAspect="1"/>
              </p:cNvPicPr>
              <p:nvPr/>
            </p:nvPicPr>
            <p:blipFill>
              <a:blip r:embed="rId6"/>
              <a:stretch>
                <a:fillRect/>
              </a:stretch>
            </p:blipFill>
            <p:spPr>
              <a:xfrm>
                <a:off x="11858991" y="2367173"/>
                <a:ext cx="763713" cy="986460"/>
              </a:xfrm>
              <a:prstGeom prst="rect">
                <a:avLst/>
              </a:prstGeom>
            </p:spPr>
          </p:pic>
          <p:sp>
            <p:nvSpPr>
              <p:cNvPr id="126" name="TextBox 73">
                <a:extLst>
                  <a:ext uri="{FF2B5EF4-FFF2-40B4-BE49-F238E27FC236}">
                    <a16:creationId xmlns:a16="http://schemas.microsoft.com/office/drawing/2014/main" id="{CBF596DC-2A1D-E55C-D23E-C8EFBF7271F6}"/>
                  </a:ext>
                </a:extLst>
              </p:cNvPr>
              <p:cNvSpPr txBox="1"/>
              <p:nvPr/>
            </p:nvSpPr>
            <p:spPr>
              <a:xfrm>
                <a:off x="11967562" y="2367173"/>
                <a:ext cx="588805" cy="408493"/>
              </a:xfrm>
              <a:prstGeom prst="rect">
                <a:avLst/>
              </a:prstGeom>
              <a:noFill/>
            </p:spPr>
            <p:txBody>
              <a:bodyPr wrap="square" rtlCol="0">
                <a:spAutoFit/>
              </a:bodyPr>
              <a:lstStyle/>
              <a:p>
                <a:r>
                  <a:rPr lang="en-CN" sz="1000" b="1"/>
                  <a:t>RX</a:t>
                </a:r>
                <a:endParaRPr lang="en-CN" sz="1600" b="1" dirty="0"/>
              </a:p>
            </p:txBody>
          </p:sp>
        </p:grpSp>
        <p:sp>
          <p:nvSpPr>
            <p:cNvPr id="118" name="Data 50">
              <a:extLst>
                <a:ext uri="{FF2B5EF4-FFF2-40B4-BE49-F238E27FC236}">
                  <a16:creationId xmlns:a16="http://schemas.microsoft.com/office/drawing/2014/main" id="{966A81C6-6DB3-3B53-0DA2-669BED629C2B}"/>
                </a:ext>
              </a:extLst>
            </p:cNvPr>
            <p:cNvSpPr/>
            <p:nvPr/>
          </p:nvSpPr>
          <p:spPr>
            <a:xfrm rot="5400000">
              <a:off x="10429404" y="2260721"/>
              <a:ext cx="1904902" cy="1168719"/>
            </a:xfrm>
            <a:prstGeom prst="flowChartInputOutpu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cxnSp>
          <p:nvCxnSpPr>
            <p:cNvPr id="119" name="Straight Arrow Connector 42">
              <a:extLst>
                <a:ext uri="{FF2B5EF4-FFF2-40B4-BE49-F238E27FC236}">
                  <a16:creationId xmlns:a16="http://schemas.microsoft.com/office/drawing/2014/main" id="{0F738DDC-47DE-A2C9-47AC-5EE0B4C81E8D}"/>
                </a:ext>
              </a:extLst>
            </p:cNvPr>
            <p:cNvCxnSpPr>
              <a:cxnSpLocks/>
              <a:stCxn id="126" idx="0"/>
              <a:endCxn id="122" idx="6"/>
            </p:cNvCxnSpPr>
            <p:nvPr/>
          </p:nvCxnSpPr>
          <p:spPr>
            <a:xfrm flipH="1" flipV="1">
              <a:off x="11472236" y="3069324"/>
              <a:ext cx="1082142" cy="831996"/>
            </a:xfrm>
            <a:prstGeom prst="straightConnector1">
              <a:avLst/>
            </a:prstGeom>
            <a:ln w="3175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42">
              <a:extLst>
                <a:ext uri="{FF2B5EF4-FFF2-40B4-BE49-F238E27FC236}">
                  <a16:creationId xmlns:a16="http://schemas.microsoft.com/office/drawing/2014/main" id="{FD04BC7E-C89F-E393-4B2A-14764BA6F1D5}"/>
                </a:ext>
              </a:extLst>
            </p:cNvPr>
            <p:cNvCxnSpPr>
              <a:cxnSpLocks/>
              <a:stCxn id="122" idx="2"/>
              <a:endCxn id="116" idx="3"/>
            </p:cNvCxnSpPr>
            <p:nvPr/>
          </p:nvCxnSpPr>
          <p:spPr>
            <a:xfrm flipH="1">
              <a:off x="9379656" y="3069324"/>
              <a:ext cx="1911818" cy="522453"/>
            </a:xfrm>
            <a:prstGeom prst="straightConnector1">
              <a:avLst/>
            </a:prstGeom>
            <a:ln w="3175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1" name="TextBox 48">
                  <a:extLst>
                    <a:ext uri="{FF2B5EF4-FFF2-40B4-BE49-F238E27FC236}">
                      <a16:creationId xmlns:a16="http://schemas.microsoft.com/office/drawing/2014/main" id="{5FD8D4EB-0472-85D5-1855-84C1A3503F47}"/>
                    </a:ext>
                  </a:extLst>
                </p:cNvPr>
                <p:cNvSpPr txBox="1"/>
                <p:nvPr/>
              </p:nvSpPr>
              <p:spPr>
                <a:xfrm>
                  <a:off x="11921878" y="2424653"/>
                  <a:ext cx="1737450" cy="729939"/>
                </a:xfrm>
                <a:prstGeom prst="rect">
                  <a:avLst/>
                </a:prstGeom>
                <a:noFill/>
              </p:spPr>
              <p:txBody>
                <a:bodyPr wrap="square">
                  <a:spAutoFit/>
                </a:bodyPr>
                <a:lstStyle/>
                <a:p>
                  <a:r>
                    <a:rPr lang="en-US" sz="1100" b="1" dirty="0">
                      <a:solidFill>
                        <a:srgbClr val="92D050"/>
                      </a:solidFill>
                      <a:latin typeface="Arial" panose="020B0604020202020204" pitchFamily="34" charset="0"/>
                      <a:cs typeface="Arial" panose="020B0604020202020204" pitchFamily="34" charset="0"/>
                    </a:rPr>
                    <a:t>Reflection</a:t>
                  </a:r>
                </a:p>
                <a:p>
                  <a:r>
                    <a:rPr lang="en-US" sz="1100" b="1" dirty="0">
                      <a:solidFill>
                        <a:srgbClr val="92D050"/>
                      </a:solidFill>
                      <a:latin typeface="Arial" panose="020B0604020202020204" pitchFamily="34" charset="0"/>
                      <a:cs typeface="Arial" panose="020B0604020202020204" pitchFamily="34" charset="0"/>
                    </a:rPr>
                    <a:t>Attenuation </a:t>
                  </a:r>
                  <a14:m>
                    <m:oMath xmlns:m="http://schemas.openxmlformats.org/officeDocument/2006/math">
                      <m:r>
                        <m:rPr>
                          <m:sty m:val="p"/>
                        </m:rPr>
                        <a:rPr lang="en-US" sz="1100" b="1" i="1" smtClean="0">
                          <a:solidFill>
                            <a:srgbClr val="92D050"/>
                          </a:solidFill>
                          <a:latin typeface="Cambria Math" panose="02040503050406030204" pitchFamily="18" charset="0"/>
                          <a:cs typeface="Arial" panose="020B0604020202020204" pitchFamily="34" charset="0"/>
                        </a:rPr>
                        <m:t>δ</m:t>
                      </m:r>
                    </m:oMath>
                  </a14:m>
                  <a:endParaRPr lang="en-US" sz="1100" b="1" dirty="0">
                    <a:solidFill>
                      <a:srgbClr val="92D050"/>
                    </a:solidFill>
                    <a:latin typeface="Arial" panose="020B0604020202020204" pitchFamily="34" charset="0"/>
                    <a:cs typeface="Arial" panose="020B0604020202020204" pitchFamily="34" charset="0"/>
                  </a:endParaRPr>
                </a:p>
              </p:txBody>
            </p:sp>
          </mc:Choice>
          <mc:Fallback>
            <p:sp>
              <p:nvSpPr>
                <p:cNvPr id="121" name="TextBox 48">
                  <a:extLst>
                    <a:ext uri="{FF2B5EF4-FFF2-40B4-BE49-F238E27FC236}">
                      <a16:creationId xmlns:a16="http://schemas.microsoft.com/office/drawing/2014/main" id="{5FD8D4EB-0472-85D5-1855-84C1A3503F47}"/>
                    </a:ext>
                  </a:extLst>
                </p:cNvPr>
                <p:cNvSpPr txBox="1">
                  <a:spLocks noRot="1" noChangeAspect="1" noMove="1" noResize="1" noEditPoints="1" noAdjustHandles="1" noChangeArrowheads="1" noChangeShapeType="1" noTextEdit="1"/>
                </p:cNvSpPr>
                <p:nvPr/>
              </p:nvSpPr>
              <p:spPr>
                <a:xfrm>
                  <a:off x="11921878" y="2424653"/>
                  <a:ext cx="1737450" cy="729939"/>
                </a:xfrm>
                <a:prstGeom prst="rect">
                  <a:avLst/>
                </a:prstGeom>
                <a:blipFill>
                  <a:blip r:embed="rId8"/>
                  <a:stretch>
                    <a:fillRect b="-8333"/>
                  </a:stretch>
                </a:blipFill>
              </p:spPr>
              <p:txBody>
                <a:bodyPr/>
                <a:lstStyle/>
                <a:p>
                  <a:r>
                    <a:rPr lang="zh-CN" altLang="en-US">
                      <a:noFill/>
                    </a:rPr>
                    <a:t> </a:t>
                  </a:r>
                </a:p>
              </p:txBody>
            </p:sp>
          </mc:Fallback>
        </mc:AlternateContent>
        <p:sp>
          <p:nvSpPr>
            <p:cNvPr id="122" name="Oval 82">
              <a:extLst>
                <a:ext uri="{FF2B5EF4-FFF2-40B4-BE49-F238E27FC236}">
                  <a16:creationId xmlns:a16="http://schemas.microsoft.com/office/drawing/2014/main" id="{DA4DDA3B-DE4A-FC24-EA34-F4A557928180}"/>
                </a:ext>
              </a:extLst>
            </p:cNvPr>
            <p:cNvSpPr/>
            <p:nvPr/>
          </p:nvSpPr>
          <p:spPr>
            <a:xfrm>
              <a:off x="11291474" y="2978943"/>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3" name="TextBox 48">
              <a:extLst>
                <a:ext uri="{FF2B5EF4-FFF2-40B4-BE49-F238E27FC236}">
                  <a16:creationId xmlns:a16="http://schemas.microsoft.com/office/drawing/2014/main" id="{9D597C0D-0F0A-EA39-2659-B6D843DA3A09}"/>
                </a:ext>
              </a:extLst>
            </p:cNvPr>
            <p:cNvSpPr txBox="1"/>
            <p:nvPr/>
          </p:nvSpPr>
          <p:spPr>
            <a:xfrm>
              <a:off x="9154154" y="2511636"/>
              <a:ext cx="1755891" cy="703869"/>
            </a:xfrm>
            <a:prstGeom prst="rect">
              <a:avLst/>
            </a:prstGeom>
            <a:noFill/>
          </p:spPr>
          <p:txBody>
            <a:bodyPr wrap="square">
              <a:spAutoFit/>
            </a:bodyPr>
            <a:lstStyle/>
            <a:p>
              <a:pPr algn="r"/>
              <a:r>
                <a:rPr lang="en-US" sz="1050" b="1" dirty="0">
                  <a:solidFill>
                    <a:srgbClr val="1875D3"/>
                  </a:solidFill>
                  <a:latin typeface="Arial" panose="020B0604020202020204" pitchFamily="34" charset="0"/>
                  <a:cs typeface="Arial" panose="020B0604020202020204" pitchFamily="34" charset="0"/>
                </a:rPr>
                <a:t>Propagation Path</a:t>
              </a:r>
              <a:endParaRPr lang="en-CN" sz="1050" dirty="0">
                <a:solidFill>
                  <a:srgbClr val="1875D3"/>
                </a:solidFill>
              </a:endParaRPr>
            </a:p>
          </p:txBody>
        </p:sp>
        <p:sp>
          <p:nvSpPr>
            <p:cNvPr id="124" name="TextBox 48">
              <a:extLst>
                <a:ext uri="{FF2B5EF4-FFF2-40B4-BE49-F238E27FC236}">
                  <a16:creationId xmlns:a16="http://schemas.microsoft.com/office/drawing/2014/main" id="{767D8ECB-AC2B-2332-5431-4C44239415A0}"/>
                </a:ext>
              </a:extLst>
            </p:cNvPr>
            <p:cNvSpPr txBox="1"/>
            <p:nvPr/>
          </p:nvSpPr>
          <p:spPr>
            <a:xfrm rot="1071788">
              <a:off x="10374525" y="1714768"/>
              <a:ext cx="2122096" cy="459556"/>
            </a:xfrm>
            <a:prstGeom prst="rect">
              <a:avLst/>
            </a:prstGeom>
            <a:noFill/>
          </p:spPr>
          <p:txBody>
            <a:bodyPr wrap="square">
              <a:spAutoFit/>
            </a:bodyPr>
            <a:lstStyle/>
            <a:p>
              <a:pPr algn="ctr"/>
              <a:r>
                <a:rPr lang="en-US" sz="1200" b="1" dirty="0">
                  <a:solidFill>
                    <a:srgbClr val="C00000"/>
                  </a:solidFill>
                  <a:latin typeface="Arial" panose="020B0604020202020204" pitchFamily="34" charset="0"/>
                  <a:cs typeface="Arial" panose="020B0604020202020204" pitchFamily="34" charset="0"/>
                </a:rPr>
                <a:t>What material?</a:t>
              </a:r>
              <a:endParaRPr lang="en-CN" sz="1600" dirty="0">
                <a:solidFill>
                  <a:srgbClr val="C00000"/>
                </a:solidFill>
              </a:endParaRPr>
            </a:p>
          </p:txBody>
        </p:sp>
      </p:grpSp>
      <p:sp>
        <p:nvSpPr>
          <p:cNvPr id="1031" name="内容占位符 1">
            <a:extLst>
              <a:ext uri="{FF2B5EF4-FFF2-40B4-BE49-F238E27FC236}">
                <a16:creationId xmlns:a16="http://schemas.microsoft.com/office/drawing/2014/main" id="{AEB8742D-A115-4A66-DAAB-A2AE12C066DD}"/>
              </a:ext>
            </a:extLst>
          </p:cNvPr>
          <p:cNvSpPr txBox="1">
            <a:spLocks/>
          </p:cNvSpPr>
          <p:nvPr/>
        </p:nvSpPr>
        <p:spPr>
          <a:xfrm>
            <a:off x="263894" y="1713908"/>
            <a:ext cx="3815566" cy="66762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SzPct val="100000"/>
              <a:buNone/>
              <a:defRPr/>
            </a:pPr>
            <a:r>
              <a:rPr kumimoji="1" lang="en-US" altLang="zh-CN" sz="1600" dirty="0">
                <a:solidFill>
                  <a:schemeClr val="tx1"/>
                </a:solidFill>
              </a:rPr>
              <a:t>✅ Scene geometric shapes</a:t>
            </a:r>
          </a:p>
          <a:p>
            <a:pPr marL="0" indent="0">
              <a:buSzPct val="100000"/>
              <a:buNone/>
              <a:defRPr/>
            </a:pPr>
            <a:r>
              <a:rPr kumimoji="1" lang="en-US" altLang="zh-CN" sz="1600" dirty="0">
                <a:solidFill>
                  <a:schemeClr val="tx1"/>
                </a:solidFill>
              </a:rPr>
              <a:t>❌ Surface material properties. </a:t>
            </a:r>
          </a:p>
        </p:txBody>
      </p:sp>
      <p:sp>
        <p:nvSpPr>
          <p:cNvPr id="1032" name="内容占位符 1">
            <a:extLst>
              <a:ext uri="{FF2B5EF4-FFF2-40B4-BE49-F238E27FC236}">
                <a16:creationId xmlns:a16="http://schemas.microsoft.com/office/drawing/2014/main" id="{0A04E51D-8794-BA5F-BE1B-CE80704D9C2D}"/>
              </a:ext>
            </a:extLst>
          </p:cNvPr>
          <p:cNvSpPr txBox="1">
            <a:spLocks/>
          </p:cNvSpPr>
          <p:nvPr/>
        </p:nvSpPr>
        <p:spPr>
          <a:xfrm>
            <a:off x="289230" y="3025062"/>
            <a:ext cx="4443938" cy="594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SzPct val="100000"/>
              <a:buNone/>
              <a:defRPr/>
            </a:pPr>
            <a:r>
              <a:rPr kumimoji="1" lang="en-US" altLang="zh-CN" sz="1600" b="1" dirty="0">
                <a:solidFill>
                  <a:schemeClr val="tx1"/>
                </a:solidFill>
              </a:rPr>
              <a:t>Urgent need for scalable and efficient ways to measure surface material properties!</a:t>
            </a:r>
          </a:p>
        </p:txBody>
      </p:sp>
      <p:sp>
        <p:nvSpPr>
          <p:cNvPr id="1033" name="下箭头 1032">
            <a:extLst>
              <a:ext uri="{FF2B5EF4-FFF2-40B4-BE49-F238E27FC236}">
                <a16:creationId xmlns:a16="http://schemas.microsoft.com/office/drawing/2014/main" id="{3B2F190F-6AF5-17BC-EEDA-21589DC0B500}"/>
              </a:ext>
            </a:extLst>
          </p:cNvPr>
          <p:cNvSpPr/>
          <p:nvPr/>
        </p:nvSpPr>
        <p:spPr>
          <a:xfrm>
            <a:off x="1345818" y="2381610"/>
            <a:ext cx="409957" cy="643532"/>
          </a:xfrm>
          <a:prstGeom prst="downArrow">
            <a:avLst/>
          </a:prstGeom>
          <a:solidFill>
            <a:srgbClr val="FFCF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34" name="TextBox 48">
            <a:extLst>
              <a:ext uri="{FF2B5EF4-FFF2-40B4-BE49-F238E27FC236}">
                <a16:creationId xmlns:a16="http://schemas.microsoft.com/office/drawing/2014/main" id="{05E38C56-9513-C893-8F2A-F81D13CB30A3}"/>
              </a:ext>
            </a:extLst>
          </p:cNvPr>
          <p:cNvSpPr txBox="1"/>
          <p:nvPr/>
        </p:nvSpPr>
        <p:spPr>
          <a:xfrm>
            <a:off x="6324600" y="3300046"/>
            <a:ext cx="1564918" cy="276999"/>
          </a:xfrm>
          <a:prstGeom prst="rect">
            <a:avLst/>
          </a:prstGeom>
          <a:noFill/>
        </p:spPr>
        <p:txBody>
          <a:bodyPr wrap="square">
            <a:spAutoFit/>
          </a:bodyPr>
          <a:lstStyle/>
          <a:p>
            <a:pPr algn="ctr"/>
            <a:r>
              <a:rPr lang="en-US" sz="1200" b="1" dirty="0">
                <a:solidFill>
                  <a:srgbClr val="003D7F"/>
                </a:solidFill>
                <a:latin typeface="Arial" panose="020B0604020202020204" pitchFamily="34" charset="0"/>
                <a:cs typeface="Arial" panose="020B0604020202020204" pitchFamily="34" charset="0"/>
              </a:rPr>
              <a:t>Via MATLAB</a:t>
            </a:r>
            <a:endParaRPr lang="en-CN" sz="1600" dirty="0">
              <a:solidFill>
                <a:srgbClr val="003D7F"/>
              </a:solidFill>
            </a:endParaRPr>
          </a:p>
        </p:txBody>
      </p:sp>
      <p:sp>
        <p:nvSpPr>
          <p:cNvPr id="1036" name="TextBox 48">
            <a:extLst>
              <a:ext uri="{FF2B5EF4-FFF2-40B4-BE49-F238E27FC236}">
                <a16:creationId xmlns:a16="http://schemas.microsoft.com/office/drawing/2014/main" id="{4FBC2CDA-8B71-37F0-C262-E3661696C028}"/>
              </a:ext>
            </a:extLst>
          </p:cNvPr>
          <p:cNvSpPr txBox="1"/>
          <p:nvPr/>
        </p:nvSpPr>
        <p:spPr>
          <a:xfrm>
            <a:off x="10210800" y="3219068"/>
            <a:ext cx="1564918" cy="461665"/>
          </a:xfrm>
          <a:prstGeom prst="rect">
            <a:avLst/>
          </a:prstGeom>
          <a:noFill/>
        </p:spPr>
        <p:txBody>
          <a:bodyPr wrap="square">
            <a:spAutoFit/>
          </a:bodyPr>
          <a:lstStyle/>
          <a:p>
            <a:pPr algn="ctr"/>
            <a:r>
              <a:rPr lang="en-US" sz="1200" b="1" dirty="0">
                <a:solidFill>
                  <a:srgbClr val="003D7F"/>
                </a:solidFill>
                <a:latin typeface="Arial" panose="020B0604020202020204" pitchFamily="34" charset="0"/>
                <a:cs typeface="Arial" panose="020B0604020202020204" pitchFamily="34" charset="0"/>
              </a:rPr>
              <a:t>Differentiable RF domain rendering</a:t>
            </a:r>
            <a:endParaRPr lang="en-CN" sz="1600" dirty="0">
              <a:solidFill>
                <a:srgbClr val="003D7F"/>
              </a:solidFill>
            </a:endParaRPr>
          </a:p>
        </p:txBody>
      </p:sp>
      <p:pic>
        <p:nvPicPr>
          <p:cNvPr id="1038" name="图片 1037" descr="图表, 折线图&#10;&#10;描述已自动生成">
            <a:extLst>
              <a:ext uri="{FF2B5EF4-FFF2-40B4-BE49-F238E27FC236}">
                <a16:creationId xmlns:a16="http://schemas.microsoft.com/office/drawing/2014/main" id="{C0ADA9D4-43E4-38DD-268F-4E13B90A8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2984" y="5287314"/>
            <a:ext cx="1214742" cy="901821"/>
          </a:xfrm>
          <a:prstGeom prst="rect">
            <a:avLst/>
          </a:prstGeom>
        </p:spPr>
      </p:pic>
      <p:pic>
        <p:nvPicPr>
          <p:cNvPr id="1040" name="图片 1039" descr="图表, 折线图&#10;&#10;描述已自动生成">
            <a:extLst>
              <a:ext uri="{FF2B5EF4-FFF2-40B4-BE49-F238E27FC236}">
                <a16:creationId xmlns:a16="http://schemas.microsoft.com/office/drawing/2014/main" id="{0614B441-7CC0-E905-D5E9-3583139FFA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6673" y="4270089"/>
            <a:ext cx="1229556" cy="901821"/>
          </a:xfrm>
          <a:prstGeom prst="rect">
            <a:avLst/>
          </a:prstGeom>
        </p:spPr>
      </p:pic>
      <p:pic>
        <p:nvPicPr>
          <p:cNvPr id="1041" name="图片 1040" descr="图表, 折线图&#10;&#10;描述已自动生成">
            <a:extLst>
              <a:ext uri="{FF2B5EF4-FFF2-40B4-BE49-F238E27FC236}">
                <a16:creationId xmlns:a16="http://schemas.microsoft.com/office/drawing/2014/main" id="{72A8FED2-2791-49CB-63C7-0D950E94FF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0910" y="4275150"/>
            <a:ext cx="1229557" cy="901822"/>
          </a:xfrm>
          <a:prstGeom prst="rect">
            <a:avLst/>
          </a:prstGeom>
        </p:spPr>
      </p:pic>
      <p:pic>
        <p:nvPicPr>
          <p:cNvPr id="1042" name="图片 1041" descr="图表&#10;&#10;描述已自动生成">
            <a:extLst>
              <a:ext uri="{FF2B5EF4-FFF2-40B4-BE49-F238E27FC236}">
                <a16:creationId xmlns:a16="http://schemas.microsoft.com/office/drawing/2014/main" id="{F0340E58-623E-FAEF-05A3-66B952410D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89484" y="4296165"/>
            <a:ext cx="1940930" cy="1459962"/>
          </a:xfrm>
          <a:prstGeom prst="rect">
            <a:avLst/>
          </a:prstGeom>
        </p:spPr>
      </p:pic>
      <p:pic>
        <p:nvPicPr>
          <p:cNvPr id="1044" name="图片 1043" descr="图示&#10;&#10;描述已自动生成">
            <a:extLst>
              <a:ext uri="{FF2B5EF4-FFF2-40B4-BE49-F238E27FC236}">
                <a16:creationId xmlns:a16="http://schemas.microsoft.com/office/drawing/2014/main" id="{1A26A29B-BB46-4EB3-D1C2-848DBB64AB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253" y="4225583"/>
            <a:ext cx="2577893" cy="1926910"/>
          </a:xfrm>
          <a:prstGeom prst="rect">
            <a:avLst/>
          </a:prstGeom>
          <a:ln>
            <a:noFill/>
          </a:ln>
          <a:effectLst/>
        </p:spPr>
      </p:pic>
      <p:sp>
        <p:nvSpPr>
          <p:cNvPr id="1045" name="TextBox 48">
            <a:extLst>
              <a:ext uri="{FF2B5EF4-FFF2-40B4-BE49-F238E27FC236}">
                <a16:creationId xmlns:a16="http://schemas.microsoft.com/office/drawing/2014/main" id="{D8B54A73-0BA8-94E2-2D96-6D2B71B83AD3}"/>
              </a:ext>
            </a:extLst>
          </p:cNvPr>
          <p:cNvSpPr txBox="1"/>
          <p:nvPr/>
        </p:nvSpPr>
        <p:spPr>
          <a:xfrm>
            <a:off x="2199239" y="4957767"/>
            <a:ext cx="793238" cy="461665"/>
          </a:xfrm>
          <a:prstGeom prst="rect">
            <a:avLst/>
          </a:prstGeom>
          <a:noFill/>
        </p:spPr>
        <p:txBody>
          <a:bodyPr wrap="square">
            <a:spAutoFit/>
          </a:bodyPr>
          <a:lstStyle/>
          <a:p>
            <a:pPr algn="ctr"/>
            <a:r>
              <a:rPr lang="en-US" sz="1200" b="1" dirty="0">
                <a:solidFill>
                  <a:srgbClr val="C00000"/>
                </a:solidFill>
                <a:latin typeface="Arial" panose="020B0604020202020204" pitchFamily="34" charset="0"/>
                <a:cs typeface="Arial" panose="020B0604020202020204" pitchFamily="34" charset="0"/>
              </a:rPr>
              <a:t>3 micro-BSs</a:t>
            </a:r>
            <a:endParaRPr lang="en-CN" sz="1600" dirty="0">
              <a:solidFill>
                <a:srgbClr val="C00000"/>
              </a:solidFill>
            </a:endParaRPr>
          </a:p>
        </p:txBody>
      </p:sp>
      <p:sp>
        <p:nvSpPr>
          <p:cNvPr id="1046" name="TextBox 48">
            <a:extLst>
              <a:ext uri="{FF2B5EF4-FFF2-40B4-BE49-F238E27FC236}">
                <a16:creationId xmlns:a16="http://schemas.microsoft.com/office/drawing/2014/main" id="{C40796F7-D01E-5333-CE02-88977F407B8F}"/>
              </a:ext>
            </a:extLst>
          </p:cNvPr>
          <p:cNvSpPr txBox="1"/>
          <p:nvPr/>
        </p:nvSpPr>
        <p:spPr>
          <a:xfrm>
            <a:off x="1641259" y="5294461"/>
            <a:ext cx="793238" cy="461665"/>
          </a:xfrm>
          <a:prstGeom prst="rect">
            <a:avLst/>
          </a:prstGeom>
          <a:noFill/>
        </p:spPr>
        <p:txBody>
          <a:bodyPr wrap="square">
            <a:spAutoFit/>
          </a:bodyPr>
          <a:lstStyle/>
          <a:p>
            <a:pPr algn="ctr"/>
            <a:r>
              <a:rPr lang="en-US" sz="1200" b="1" dirty="0">
                <a:solidFill>
                  <a:srgbClr val="1875D3"/>
                </a:solidFill>
                <a:latin typeface="Arial" panose="020B0604020202020204" pitchFamily="34" charset="0"/>
                <a:cs typeface="Arial" panose="020B0604020202020204" pitchFamily="34" charset="0"/>
              </a:rPr>
              <a:t>UE at h=1m</a:t>
            </a:r>
            <a:endParaRPr lang="en-CN" sz="1600" dirty="0">
              <a:solidFill>
                <a:srgbClr val="1875D3"/>
              </a:solidFill>
            </a:endParaRPr>
          </a:p>
        </p:txBody>
      </p:sp>
      <p:sp>
        <p:nvSpPr>
          <p:cNvPr id="1047" name="TextBox 48">
            <a:extLst>
              <a:ext uri="{FF2B5EF4-FFF2-40B4-BE49-F238E27FC236}">
                <a16:creationId xmlns:a16="http://schemas.microsoft.com/office/drawing/2014/main" id="{D09A7CA4-C324-1A7D-4EE9-93011A270288}"/>
              </a:ext>
            </a:extLst>
          </p:cNvPr>
          <p:cNvSpPr txBox="1"/>
          <p:nvPr/>
        </p:nvSpPr>
        <p:spPr>
          <a:xfrm>
            <a:off x="25708" y="4730492"/>
            <a:ext cx="793238" cy="830997"/>
          </a:xfrm>
          <a:prstGeom prst="rect">
            <a:avLst/>
          </a:prstGeom>
          <a:noFill/>
        </p:spPr>
        <p:txBody>
          <a:bodyPr wrap="square">
            <a:spAutoFit/>
          </a:bodyPr>
          <a:lstStyle/>
          <a:p>
            <a:pPr algn="ctr"/>
            <a:r>
              <a:rPr lang="en-US" sz="1200" b="1" dirty="0">
                <a:latin typeface="Arial" panose="020B0604020202020204" pitchFamily="34" charset="0"/>
                <a:cs typeface="Arial" panose="020B0604020202020204" pitchFamily="34" charset="0"/>
              </a:rPr>
              <a:t>SJTU</a:t>
            </a:r>
          </a:p>
          <a:p>
            <a:pPr algn="ctr"/>
            <a:r>
              <a:rPr lang="en-US" sz="1200" b="1" dirty="0">
                <a:latin typeface="Arial" panose="020B0604020202020204" pitchFamily="34" charset="0"/>
                <a:cs typeface="Arial" panose="020B0604020202020204" pitchFamily="34" charset="0"/>
              </a:rPr>
              <a:t>Open</a:t>
            </a:r>
          </a:p>
          <a:p>
            <a:pPr algn="ctr"/>
            <a:r>
              <a:rPr lang="en-US" sz="1200" b="1" dirty="0">
                <a:latin typeface="Arial" panose="020B0604020202020204" pitchFamily="34" charset="0"/>
                <a:cs typeface="Arial" panose="020B0604020202020204" pitchFamily="34" charset="0"/>
              </a:rPr>
              <a:t>Street</a:t>
            </a:r>
          </a:p>
          <a:p>
            <a:pPr algn="ctr"/>
            <a:r>
              <a:rPr lang="en-US" sz="1200" b="1" dirty="0">
                <a:latin typeface="Arial" panose="020B0604020202020204" pitchFamily="34" charset="0"/>
                <a:cs typeface="Arial" panose="020B0604020202020204" pitchFamily="34" charset="0"/>
              </a:rPr>
              <a:t>Map</a:t>
            </a:r>
            <a:endParaRPr lang="en-CN" sz="1600" dirty="0"/>
          </a:p>
        </p:txBody>
      </p:sp>
      <p:pic>
        <p:nvPicPr>
          <p:cNvPr id="1048" name="图片 1047" descr="图表, 瀑布图&#10;&#10;描述已自动生成">
            <a:extLst>
              <a:ext uri="{FF2B5EF4-FFF2-40B4-BE49-F238E27FC236}">
                <a16:creationId xmlns:a16="http://schemas.microsoft.com/office/drawing/2014/main" id="{162B85E9-7AB5-2142-8C26-7BFFBFB2C3E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75725" y="5307618"/>
            <a:ext cx="1214742" cy="903994"/>
          </a:xfrm>
          <a:prstGeom prst="rect">
            <a:avLst/>
          </a:prstGeom>
        </p:spPr>
      </p:pic>
      <p:pic>
        <p:nvPicPr>
          <p:cNvPr id="1049" name="图片 1048" descr="图表&#10;&#10;描述已自动生成">
            <a:extLst>
              <a:ext uri="{FF2B5EF4-FFF2-40B4-BE49-F238E27FC236}">
                <a16:creationId xmlns:a16="http://schemas.microsoft.com/office/drawing/2014/main" id="{C7D1CB85-664B-60CE-29C1-35E7E89EA23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41362" y="4296164"/>
            <a:ext cx="1954804" cy="1459961"/>
          </a:xfrm>
          <a:prstGeom prst="rect">
            <a:avLst/>
          </a:prstGeom>
        </p:spPr>
      </p:pic>
      <p:sp>
        <p:nvSpPr>
          <p:cNvPr id="1050" name="内容占位符 1">
            <a:extLst>
              <a:ext uri="{FF2B5EF4-FFF2-40B4-BE49-F238E27FC236}">
                <a16:creationId xmlns:a16="http://schemas.microsoft.com/office/drawing/2014/main" id="{FB37AC4C-408B-5400-4FA9-961DC69B0047}"/>
              </a:ext>
            </a:extLst>
          </p:cNvPr>
          <p:cNvSpPr txBox="1">
            <a:spLocks/>
          </p:cNvSpPr>
          <p:nvPr/>
        </p:nvSpPr>
        <p:spPr>
          <a:xfrm>
            <a:off x="7719393" y="5754412"/>
            <a:ext cx="4443938" cy="457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00000"/>
              <a:buFont typeface="Arial" panose="020B0604020202020204" pitchFamily="34" charset="0"/>
              <a:buChar char="•"/>
              <a:defRPr/>
            </a:pPr>
            <a:r>
              <a:rPr kumimoji="1" lang="en-US" altLang="zh-CN" sz="1400" b="1" dirty="0">
                <a:solidFill>
                  <a:schemeClr val="tx1"/>
                </a:solidFill>
              </a:rPr>
              <a:t>Decompose the superimposed interference signals.</a:t>
            </a:r>
          </a:p>
          <a:p>
            <a:pPr>
              <a:buSzPct val="100000"/>
              <a:buFont typeface="Arial" panose="020B0604020202020204" pitchFamily="34" charset="0"/>
              <a:buChar char="•"/>
              <a:defRPr/>
            </a:pPr>
            <a:r>
              <a:rPr kumimoji="1" lang="en-US" altLang="zh-CN" sz="1400" b="1" dirty="0">
                <a:solidFill>
                  <a:schemeClr val="tx1"/>
                </a:solidFill>
              </a:rPr>
              <a:t>Accurately predict each interference channel gain.</a:t>
            </a:r>
          </a:p>
        </p:txBody>
      </p:sp>
    </p:spTree>
    <p:extLst>
      <p:ext uri="{BB962C8B-B14F-4D97-AF65-F5344CB8AC3E}">
        <p14:creationId xmlns:p14="http://schemas.microsoft.com/office/powerpoint/2010/main" val="291947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B190-1258-B22E-9605-464C3DB669E3}"/>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7B6480FA-3A99-7180-3218-E6CE3F1A56AB}"/>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Ray Tracing</a:t>
            </a:r>
          </a:p>
        </p:txBody>
      </p:sp>
      <p:sp>
        <p:nvSpPr>
          <p:cNvPr id="4" name="灯片编号占位符 3">
            <a:extLst>
              <a:ext uri="{FF2B5EF4-FFF2-40B4-BE49-F238E27FC236}">
                <a16:creationId xmlns:a16="http://schemas.microsoft.com/office/drawing/2014/main" id="{45F64027-3135-0595-C06C-E0834F5A0D58}"/>
              </a:ext>
            </a:extLst>
          </p:cNvPr>
          <p:cNvSpPr>
            <a:spLocks noGrp="1"/>
          </p:cNvSpPr>
          <p:nvPr>
            <p:ph type="sldNum" sz="quarter" idx="12"/>
          </p:nvPr>
        </p:nvSpPr>
        <p:spPr/>
        <p:txBody>
          <a:bodyPr/>
          <a:lstStyle/>
          <a:p>
            <a:fld id="{B6F15528-21DE-4FAA-801E-634DDDAF4B2B}" type="slidenum">
              <a:rPr lang="en-US" smtClean="0"/>
              <a:t>10</a:t>
            </a:fld>
            <a:endParaRPr lang="en-US"/>
          </a:p>
        </p:txBody>
      </p:sp>
      <p:pic>
        <p:nvPicPr>
          <p:cNvPr id="2" name="图片 1" descr="图示&#10;&#10;描述已自动生成">
            <a:extLst>
              <a:ext uri="{FF2B5EF4-FFF2-40B4-BE49-F238E27FC236}">
                <a16:creationId xmlns:a16="http://schemas.microsoft.com/office/drawing/2014/main" id="{736B6425-69BD-C6E3-80E5-257B6F7A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776412"/>
            <a:ext cx="5029200" cy="3759200"/>
          </a:xfrm>
          <a:prstGeom prst="rect">
            <a:avLst/>
          </a:prstGeom>
          <a:ln>
            <a:noFill/>
          </a:ln>
          <a:effectLst/>
        </p:spPr>
      </p:pic>
      <p:sp>
        <p:nvSpPr>
          <p:cNvPr id="5" name="TextBox 48">
            <a:extLst>
              <a:ext uri="{FF2B5EF4-FFF2-40B4-BE49-F238E27FC236}">
                <a16:creationId xmlns:a16="http://schemas.microsoft.com/office/drawing/2014/main" id="{778DE9DE-ED37-9AFB-7593-D16535963094}"/>
              </a:ext>
            </a:extLst>
          </p:cNvPr>
          <p:cNvSpPr txBox="1"/>
          <p:nvPr/>
        </p:nvSpPr>
        <p:spPr>
          <a:xfrm>
            <a:off x="914400" y="2501850"/>
            <a:ext cx="4267200" cy="2308324"/>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Feed SJTU campus OSM into MATLAB ray tracing</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Both sub 6GHz channels and mmWave frequencies are both supported.</a:t>
            </a:r>
          </a:p>
        </p:txBody>
      </p:sp>
    </p:spTree>
    <p:extLst>
      <p:ext uri="{BB962C8B-B14F-4D97-AF65-F5344CB8AC3E}">
        <p14:creationId xmlns:p14="http://schemas.microsoft.com/office/powerpoint/2010/main" val="233708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AF2EB-6E46-4BBD-08BA-7322B61F8B52}"/>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0866465B-00E7-F336-AF10-2596DC1547FF}"/>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Neural Reflectance Fields </a:t>
            </a:r>
          </a:p>
        </p:txBody>
      </p:sp>
      <p:sp>
        <p:nvSpPr>
          <p:cNvPr id="4" name="灯片编号占位符 3">
            <a:extLst>
              <a:ext uri="{FF2B5EF4-FFF2-40B4-BE49-F238E27FC236}">
                <a16:creationId xmlns:a16="http://schemas.microsoft.com/office/drawing/2014/main" id="{7D64A644-50B9-810F-DE91-157FBD116CE4}"/>
              </a:ext>
            </a:extLst>
          </p:cNvPr>
          <p:cNvSpPr>
            <a:spLocks noGrp="1"/>
          </p:cNvSpPr>
          <p:nvPr>
            <p:ph type="sldNum" sz="quarter" idx="12"/>
          </p:nvPr>
        </p:nvSpPr>
        <p:spPr/>
        <p:txBody>
          <a:bodyPr/>
          <a:lstStyle/>
          <a:p>
            <a:fld id="{B6F15528-21DE-4FAA-801E-634DDDAF4B2B}" type="slidenum">
              <a:rPr lang="en-US" smtClean="0"/>
              <a:t>11</a:t>
            </a:fld>
            <a:endParaRPr lang="en-US"/>
          </a:p>
        </p:txBody>
      </p:sp>
      <p:pic>
        <p:nvPicPr>
          <p:cNvPr id="1032" name="Picture 8">
            <a:extLst>
              <a:ext uri="{FF2B5EF4-FFF2-40B4-BE49-F238E27FC236}">
                <a16:creationId xmlns:a16="http://schemas.microsoft.com/office/drawing/2014/main" id="{A7D9A4FE-397E-1BCC-9101-F0D273A1B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72" y="1365229"/>
            <a:ext cx="3340100" cy="2311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
            <a:extLst>
              <a:ext uri="{FF2B5EF4-FFF2-40B4-BE49-F238E27FC236}">
                <a16:creationId xmlns:a16="http://schemas.microsoft.com/office/drawing/2014/main" id="{6EA316C3-51C7-7071-C848-9CFBAE634CB0}"/>
              </a:ext>
            </a:extLst>
          </p:cNvPr>
          <p:cNvPicPr>
            <a:picLocks noChangeAspect="1"/>
          </p:cNvPicPr>
          <p:nvPr/>
        </p:nvPicPr>
        <p:blipFill>
          <a:blip r:embed="rId4"/>
          <a:stretch>
            <a:fillRect/>
          </a:stretch>
        </p:blipFill>
        <p:spPr>
          <a:xfrm>
            <a:off x="168947" y="3421260"/>
            <a:ext cx="876300" cy="1168400"/>
          </a:xfrm>
          <a:prstGeom prst="rect">
            <a:avLst/>
          </a:prstGeom>
        </p:spPr>
      </p:pic>
      <p:grpSp>
        <p:nvGrpSpPr>
          <p:cNvPr id="22" name="组合 21">
            <a:extLst>
              <a:ext uri="{FF2B5EF4-FFF2-40B4-BE49-F238E27FC236}">
                <a16:creationId xmlns:a16="http://schemas.microsoft.com/office/drawing/2014/main" id="{43A0DD72-7152-0DB6-7AF3-05F62E54F567}"/>
              </a:ext>
            </a:extLst>
          </p:cNvPr>
          <p:cNvGrpSpPr/>
          <p:nvPr/>
        </p:nvGrpSpPr>
        <p:grpSpPr>
          <a:xfrm>
            <a:off x="4713077" y="3571476"/>
            <a:ext cx="763712" cy="986461"/>
            <a:chOff x="10437988" y="3212765"/>
            <a:chExt cx="763712" cy="986461"/>
          </a:xfrm>
        </p:grpSpPr>
        <p:pic>
          <p:nvPicPr>
            <p:cNvPr id="23" name="Picture 72">
              <a:extLst>
                <a:ext uri="{FF2B5EF4-FFF2-40B4-BE49-F238E27FC236}">
                  <a16:creationId xmlns:a16="http://schemas.microsoft.com/office/drawing/2014/main" id="{33DF8A91-1AFC-B38E-235E-1B927D794309}"/>
                </a:ext>
              </a:extLst>
            </p:cNvPr>
            <p:cNvPicPr>
              <a:picLocks noChangeAspect="1"/>
            </p:cNvPicPr>
            <p:nvPr/>
          </p:nvPicPr>
          <p:blipFill>
            <a:blip r:embed="rId5"/>
            <a:stretch>
              <a:fillRect/>
            </a:stretch>
          </p:blipFill>
          <p:spPr>
            <a:xfrm>
              <a:off x="10437988" y="3212765"/>
              <a:ext cx="763712" cy="986461"/>
            </a:xfrm>
            <a:prstGeom prst="rect">
              <a:avLst/>
            </a:prstGeom>
          </p:spPr>
        </p:pic>
        <p:sp>
          <p:nvSpPr>
            <p:cNvPr id="24" name="TextBox 73">
              <a:extLst>
                <a:ext uri="{FF2B5EF4-FFF2-40B4-BE49-F238E27FC236}">
                  <a16:creationId xmlns:a16="http://schemas.microsoft.com/office/drawing/2014/main" id="{F1872F6A-8916-2AAC-A1B4-B38A2371FF45}"/>
                </a:ext>
              </a:extLst>
            </p:cNvPr>
            <p:cNvSpPr txBox="1"/>
            <p:nvPr/>
          </p:nvSpPr>
          <p:spPr>
            <a:xfrm>
              <a:off x="10612896" y="3212765"/>
              <a:ext cx="413896" cy="338554"/>
            </a:xfrm>
            <a:prstGeom prst="rect">
              <a:avLst/>
            </a:prstGeom>
            <a:noFill/>
          </p:spPr>
          <p:txBody>
            <a:bodyPr wrap="none" rtlCol="0">
              <a:spAutoFit/>
            </a:bodyPr>
            <a:lstStyle/>
            <a:p>
              <a:r>
                <a:rPr lang="en-CN" sz="1600" b="1"/>
                <a:t>RX</a:t>
              </a:r>
              <a:endParaRPr lang="en-CN" sz="1600" b="1" dirty="0"/>
            </a:p>
          </p:txBody>
        </p:sp>
      </p:grpSp>
      <p:sp>
        <p:nvSpPr>
          <p:cNvPr id="25" name="Data 50">
            <a:extLst>
              <a:ext uri="{FF2B5EF4-FFF2-40B4-BE49-F238E27FC236}">
                <a16:creationId xmlns:a16="http://schemas.microsoft.com/office/drawing/2014/main" id="{C4DD3271-2578-6433-72E3-C40EF9795F52}"/>
              </a:ext>
            </a:extLst>
          </p:cNvPr>
          <p:cNvSpPr/>
          <p:nvPr/>
        </p:nvSpPr>
        <p:spPr>
          <a:xfrm>
            <a:off x="2361103" y="4310645"/>
            <a:ext cx="1063327" cy="639314"/>
          </a:xfrm>
          <a:prstGeom prst="flowChartInputOutput">
            <a:avLst/>
          </a:prstGeom>
          <a:blipFill>
            <a:blip r:embed="rId6"/>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cxnSp>
        <p:nvCxnSpPr>
          <p:cNvPr id="26" name="Straight Arrow Connector 42">
            <a:extLst>
              <a:ext uri="{FF2B5EF4-FFF2-40B4-BE49-F238E27FC236}">
                <a16:creationId xmlns:a16="http://schemas.microsoft.com/office/drawing/2014/main" id="{209C433E-5896-C6E6-E1C9-6B635A5696C8}"/>
              </a:ext>
            </a:extLst>
          </p:cNvPr>
          <p:cNvCxnSpPr>
            <a:cxnSpLocks/>
            <a:stCxn id="23" idx="1"/>
            <a:endCxn id="28" idx="6"/>
          </p:cNvCxnSpPr>
          <p:nvPr/>
        </p:nvCxnSpPr>
        <p:spPr>
          <a:xfrm flipH="1">
            <a:off x="3006926" y="4064707"/>
            <a:ext cx="1706151" cy="512138"/>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42">
            <a:extLst>
              <a:ext uri="{FF2B5EF4-FFF2-40B4-BE49-F238E27FC236}">
                <a16:creationId xmlns:a16="http://schemas.microsoft.com/office/drawing/2014/main" id="{3B32513D-402E-6487-CA14-701439A2DCE9}"/>
              </a:ext>
            </a:extLst>
          </p:cNvPr>
          <p:cNvCxnSpPr>
            <a:cxnSpLocks/>
            <a:stCxn id="28" idx="2"/>
            <a:endCxn id="21" idx="3"/>
          </p:cNvCxnSpPr>
          <p:nvPr/>
        </p:nvCxnSpPr>
        <p:spPr>
          <a:xfrm flipH="1" flipV="1">
            <a:off x="1045247" y="4005460"/>
            <a:ext cx="1780917" cy="571385"/>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82">
            <a:extLst>
              <a:ext uri="{FF2B5EF4-FFF2-40B4-BE49-F238E27FC236}">
                <a16:creationId xmlns:a16="http://schemas.microsoft.com/office/drawing/2014/main" id="{DF10E8DF-9A73-F4B2-6531-8354E34125BA}"/>
              </a:ext>
            </a:extLst>
          </p:cNvPr>
          <p:cNvSpPr/>
          <p:nvPr/>
        </p:nvSpPr>
        <p:spPr>
          <a:xfrm>
            <a:off x="2826164" y="4486464"/>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mc:AlternateContent xmlns:mc="http://schemas.openxmlformats.org/markup-compatibility/2006" xmlns:a14="http://schemas.microsoft.com/office/drawing/2010/main">
        <mc:Choice Requires="a14">
          <p:sp>
            <p:nvSpPr>
              <p:cNvPr id="32" name="TextBox 48">
                <a:extLst>
                  <a:ext uri="{FF2B5EF4-FFF2-40B4-BE49-F238E27FC236}">
                    <a16:creationId xmlns:a16="http://schemas.microsoft.com/office/drawing/2014/main" id="{30AFCD13-3E05-293B-3433-5F2AEAAE273A}"/>
                  </a:ext>
                </a:extLst>
              </p:cNvPr>
              <p:cNvSpPr txBox="1"/>
              <p:nvPr/>
            </p:nvSpPr>
            <p:spPr>
              <a:xfrm>
                <a:off x="1045247" y="3151887"/>
                <a:ext cx="1654243" cy="862021"/>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Incident </a:t>
                </a:r>
              </a:p>
              <a:p>
                <a:pPr algn="ctr"/>
                <a:r>
                  <a:rPr lang="en-US" sz="2400" b="1" dirty="0">
                    <a:solidFill>
                      <a:schemeClr val="bg1"/>
                    </a:solidFill>
                    <a:latin typeface="Arial" panose="020B0604020202020204" pitchFamily="34" charset="0"/>
                    <a:cs typeface="Arial" panose="020B0604020202020204" pitchFamily="34" charset="0"/>
                  </a:rPr>
                  <a:t>angle </a:t>
                </a:r>
                <a14:m>
                  <m:oMath xmlns:m="http://schemas.openxmlformats.org/officeDocument/2006/math">
                    <m:r>
                      <a:rPr lang="en-US" sz="2400" b="1" i="1" dirty="0" smtClean="0">
                        <a:solidFill>
                          <a:schemeClr val="bg1"/>
                        </a:solidFill>
                        <a:latin typeface="Cambria Math" panose="02040503050406030204" pitchFamily="18" charset="0"/>
                        <a:cs typeface="Arial" panose="020B0604020202020204" pitchFamily="34" charset="0"/>
                      </a:rPr>
                      <m:t>𝜽</m:t>
                    </m:r>
                  </m:oMath>
                </a14:m>
                <a:endParaRPr lang="en-CN" sz="2400" dirty="0">
                  <a:solidFill>
                    <a:schemeClr val="bg1"/>
                  </a:solidFill>
                </a:endParaRPr>
              </a:p>
            </p:txBody>
          </p:sp>
        </mc:Choice>
        <mc:Fallback xmlns="">
          <p:sp>
            <p:nvSpPr>
              <p:cNvPr id="32" name="TextBox 48">
                <a:extLst>
                  <a:ext uri="{FF2B5EF4-FFF2-40B4-BE49-F238E27FC236}">
                    <a16:creationId xmlns:a16="http://schemas.microsoft.com/office/drawing/2014/main" id="{30AFCD13-3E05-293B-3433-5F2AEAAE273A}"/>
                  </a:ext>
                </a:extLst>
              </p:cNvPr>
              <p:cNvSpPr txBox="1">
                <a:spLocks noRot="1" noChangeAspect="1" noMove="1" noResize="1" noEditPoints="1" noAdjustHandles="1" noChangeArrowheads="1" noChangeShapeType="1" noTextEdit="1"/>
              </p:cNvSpPr>
              <p:nvPr/>
            </p:nvSpPr>
            <p:spPr>
              <a:xfrm>
                <a:off x="1045247" y="3151887"/>
                <a:ext cx="1654243" cy="862021"/>
              </a:xfrm>
              <a:prstGeom prst="rect">
                <a:avLst/>
              </a:prstGeom>
              <a:blipFill>
                <a:blip r:embed="rId7"/>
                <a:stretch>
                  <a:fillRect t="-5882" r="-1527" b="-102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8C90223-03C3-6296-24D8-03194B700A12}"/>
                  </a:ext>
                </a:extLst>
              </p:cNvPr>
              <p:cNvSpPr txBox="1"/>
              <p:nvPr/>
            </p:nvSpPr>
            <p:spPr>
              <a:xfrm>
                <a:off x="9079832" y="2411376"/>
                <a:ext cx="31242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2400" i="1" smtClean="0">
                          <a:solidFill>
                            <a:schemeClr val="bg1"/>
                          </a:solidFill>
                          <a:latin typeface="Cambria Math" panose="02040503050406030204" pitchFamily="18" charset="0"/>
                        </a:rPr>
                        <m:t>(</m:t>
                      </m:r>
                      <m:r>
                        <m:rPr>
                          <m:sty m:val="p"/>
                        </m:rPr>
                        <a:rPr kumimoji="1" lang="en-US" altLang="zh-CN" sz="2400" i="0" smtClean="0">
                          <a:solidFill>
                            <a:schemeClr val="bg1"/>
                          </a:solidFill>
                          <a:latin typeface="Cambria Math" panose="02040503050406030204" pitchFamily="18" charset="0"/>
                        </a:rPr>
                        <m:t>Δ</m:t>
                      </m:r>
                      <m:r>
                        <a:rPr kumimoji="1" lang="en-US" altLang="zh-CN" sz="2400" i="1">
                          <a:solidFill>
                            <a:schemeClr val="bg1"/>
                          </a:solidFill>
                          <a:latin typeface="Cambria Math" panose="02040503050406030204" pitchFamily="18" charset="0"/>
                        </a:rPr>
                        <m:t>𝐴</m:t>
                      </m:r>
                      <m:d>
                        <m:dPr>
                          <m:ctrlPr>
                            <a:rPr kumimoji="1" lang="en-US" altLang="zh-CN" sz="2400" i="1">
                              <a:solidFill>
                                <a:schemeClr val="bg1"/>
                              </a:solidFill>
                              <a:latin typeface="Cambria Math" panose="02040503050406030204" pitchFamily="18" charset="0"/>
                            </a:rPr>
                          </m:ctrlPr>
                        </m:dPr>
                        <m:e>
                          <m:r>
                            <a:rPr kumimoji="1" lang="en-US" altLang="zh-CN" sz="2400" i="1" smtClean="0">
                              <a:solidFill>
                                <a:schemeClr val="bg1"/>
                              </a:solidFill>
                              <a:latin typeface="Cambria Math" panose="02040503050406030204" pitchFamily="18" charset="0"/>
                            </a:rPr>
                            <m:t>𝜃</m:t>
                          </m:r>
                          <m:r>
                            <a:rPr kumimoji="1" lang="en-US" altLang="zh-CN" sz="2400" i="1">
                              <a:solidFill>
                                <a:schemeClr val="bg1"/>
                              </a:solidFill>
                              <a:latin typeface="Cambria Math" panose="02040503050406030204" pitchFamily="18" charset="0"/>
                            </a:rPr>
                            <m:t>, </m:t>
                          </m:r>
                          <m:r>
                            <a:rPr kumimoji="1" lang="en-US" altLang="zh-CN" sz="2400" i="1">
                              <a:solidFill>
                                <a:schemeClr val="bg1"/>
                              </a:solidFill>
                              <a:latin typeface="Cambria Math" panose="02040503050406030204" pitchFamily="18" charset="0"/>
                            </a:rPr>
                            <m:t>𝑠</m:t>
                          </m:r>
                        </m:e>
                      </m:d>
                      <m:r>
                        <a:rPr kumimoji="1" lang="en-US" altLang="zh-CN" sz="2400" i="1">
                          <a:solidFill>
                            <a:schemeClr val="bg1"/>
                          </a:solidFill>
                          <a:latin typeface="Cambria Math" panose="02040503050406030204" pitchFamily="18" charset="0"/>
                        </a:rPr>
                        <m:t>, </m:t>
                      </m:r>
                      <m:r>
                        <m:rPr>
                          <m:sty m:val="p"/>
                        </m:rPr>
                        <a:rPr kumimoji="1" lang="en-US" altLang="zh-CN" sz="2400" i="0" smtClean="0">
                          <a:solidFill>
                            <a:schemeClr val="bg1"/>
                          </a:solidFill>
                          <a:latin typeface="Cambria Math" panose="02040503050406030204" pitchFamily="18" charset="0"/>
                        </a:rPr>
                        <m:t>ΔΘ</m:t>
                      </m:r>
                      <m:d>
                        <m:dPr>
                          <m:ctrlPr>
                            <a:rPr kumimoji="1" lang="en-US" altLang="zh-CN" sz="2400" i="1" smtClean="0">
                              <a:solidFill>
                                <a:schemeClr val="bg1"/>
                              </a:solidFill>
                              <a:latin typeface="Cambria Math" panose="02040503050406030204" pitchFamily="18" charset="0"/>
                            </a:rPr>
                          </m:ctrlPr>
                        </m:dPr>
                        <m:e>
                          <m:r>
                            <a:rPr kumimoji="1" lang="en-US" altLang="zh-CN" sz="2400" i="1" smtClean="0">
                              <a:solidFill>
                                <a:schemeClr val="bg1"/>
                              </a:solidFill>
                              <a:latin typeface="Cambria Math" panose="02040503050406030204" pitchFamily="18" charset="0"/>
                            </a:rPr>
                            <m:t>𝜃</m:t>
                          </m:r>
                          <m:r>
                            <a:rPr kumimoji="1" lang="en-US" altLang="zh-CN" sz="2400" i="1">
                              <a:solidFill>
                                <a:schemeClr val="bg1"/>
                              </a:solidFill>
                              <a:latin typeface="Cambria Math" panose="02040503050406030204" pitchFamily="18" charset="0"/>
                            </a:rPr>
                            <m:t>, </m:t>
                          </m:r>
                          <m:r>
                            <a:rPr kumimoji="1" lang="en-US" altLang="zh-CN" sz="2400" i="1">
                              <a:solidFill>
                                <a:schemeClr val="bg1"/>
                              </a:solidFill>
                              <a:latin typeface="Cambria Math" panose="02040503050406030204" pitchFamily="18" charset="0"/>
                            </a:rPr>
                            <m:t>𝑠</m:t>
                          </m:r>
                        </m:e>
                      </m:d>
                      <m:r>
                        <a:rPr kumimoji="1" lang="en-US" altLang="zh-CN" sz="2400" i="1" smtClean="0">
                          <a:solidFill>
                            <a:schemeClr val="bg1"/>
                          </a:solidFill>
                          <a:latin typeface="Cambria Math" panose="02040503050406030204" pitchFamily="18" charset="0"/>
                        </a:rPr>
                        <m:t>)</m:t>
                      </m:r>
                    </m:oMath>
                  </m:oMathPara>
                </a14:m>
                <a:endParaRPr kumimoji="1" lang="zh-CN" altLang="en-US" sz="2400" dirty="0">
                  <a:solidFill>
                    <a:schemeClr val="bg1"/>
                  </a:solidFill>
                </a:endParaRPr>
              </a:p>
            </p:txBody>
          </p:sp>
        </mc:Choice>
        <mc:Fallback xmlns="">
          <p:sp>
            <p:nvSpPr>
              <p:cNvPr id="6" name="文本框 5">
                <a:extLst>
                  <a:ext uri="{FF2B5EF4-FFF2-40B4-BE49-F238E27FC236}">
                    <a16:creationId xmlns:a16="http://schemas.microsoft.com/office/drawing/2014/main" id="{88C90223-03C3-6296-24D8-03194B700A12}"/>
                  </a:ext>
                </a:extLst>
              </p:cNvPr>
              <p:cNvSpPr txBox="1">
                <a:spLocks noRot="1" noChangeAspect="1" noMove="1" noResize="1" noEditPoints="1" noAdjustHandles="1" noChangeArrowheads="1" noChangeShapeType="1" noTextEdit="1"/>
              </p:cNvSpPr>
              <p:nvPr/>
            </p:nvSpPr>
            <p:spPr>
              <a:xfrm>
                <a:off x="9079832" y="2411376"/>
                <a:ext cx="3124200" cy="461665"/>
              </a:xfrm>
              <a:prstGeom prst="rect">
                <a:avLst/>
              </a:prstGeom>
              <a:blipFill>
                <a:blip r:embed="rId8"/>
                <a:stretch>
                  <a:fillRect b="-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Box 48">
                <a:extLst>
                  <a:ext uri="{FF2B5EF4-FFF2-40B4-BE49-F238E27FC236}">
                    <a16:creationId xmlns:a16="http://schemas.microsoft.com/office/drawing/2014/main" id="{3131599D-9CC6-246B-13A1-6DE02B49798A}"/>
                  </a:ext>
                </a:extLst>
              </p:cNvPr>
              <p:cNvSpPr txBox="1"/>
              <p:nvPr/>
            </p:nvSpPr>
            <p:spPr>
              <a:xfrm>
                <a:off x="8680416" y="5180402"/>
                <a:ext cx="2327682" cy="471283"/>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Predicted </a:t>
                </a:r>
                <a14:m>
                  <m:oMath xmlns:m="http://schemas.openxmlformats.org/officeDocument/2006/math">
                    <m:sSup>
                      <m:sSupPr>
                        <m:ctrlPr>
                          <a:rPr lang="en-US" sz="2400" b="1" i="1" smtClean="0">
                            <a:solidFill>
                              <a:schemeClr val="bg1"/>
                            </a:solidFill>
                            <a:latin typeface="Cambria Math" panose="02040503050406030204" pitchFamily="18" charset="0"/>
                            <a:cs typeface="Arial" panose="020B0604020202020204" pitchFamily="34" charset="0"/>
                          </a:rPr>
                        </m:ctrlPr>
                      </m:sSupPr>
                      <m:e>
                        <m:acc>
                          <m:accPr>
                            <m:chr m:val="̂"/>
                            <m:ctrlPr>
                              <a:rPr lang="en-US" altLang="zh-CN" sz="2400" b="1" i="1" smtClean="0">
                                <a:solidFill>
                                  <a:schemeClr val="bg1"/>
                                </a:solidFill>
                                <a:latin typeface="Cambria Math" panose="02040503050406030204" pitchFamily="18" charset="0"/>
                                <a:cs typeface="Arial" panose="020B0604020202020204" pitchFamily="34" charset="0"/>
                              </a:rPr>
                            </m:ctrlPr>
                          </m:accPr>
                          <m:e>
                            <m:sSup>
                              <m:sSupPr>
                                <m:ctrlPr>
                                  <a:rPr lang="en-US" altLang="zh-CN" sz="2400" b="1" i="1" smtClean="0">
                                    <a:solidFill>
                                      <a:schemeClr val="bg1"/>
                                    </a:solidFill>
                                    <a:latin typeface="Cambria Math" panose="02040503050406030204" pitchFamily="18" charset="0"/>
                                    <a:cs typeface="Arial" panose="020B0604020202020204" pitchFamily="34" charset="0"/>
                                  </a:rPr>
                                </m:ctrlPr>
                              </m:sSupPr>
                              <m:e>
                                <m:r>
                                  <a:rPr lang="en-US" altLang="zh-CN" sz="2400" b="1" i="1" smtClean="0">
                                    <a:solidFill>
                                      <a:schemeClr val="bg1"/>
                                    </a:solidFill>
                                    <a:latin typeface="Cambria Math" panose="02040503050406030204" pitchFamily="18" charset="0"/>
                                    <a:cs typeface="Arial" panose="020B0604020202020204" pitchFamily="34" charset="0"/>
                                  </a:rPr>
                                  <m:t>𝑷</m:t>
                                </m:r>
                              </m:e>
                              <m:sup>
                                <m:r>
                                  <a:rPr lang="en-US" altLang="zh-CN" sz="2400" b="1" i="1" smtClean="0">
                                    <a:solidFill>
                                      <a:schemeClr val="bg1"/>
                                    </a:solidFill>
                                    <a:latin typeface="Cambria Math" panose="02040503050406030204" pitchFamily="18" charset="0"/>
                                    <a:cs typeface="Arial" panose="020B0604020202020204" pitchFamily="34" charset="0"/>
                                  </a:rPr>
                                  <m:t>𝒓𝒙</m:t>
                                </m:r>
                              </m:sup>
                            </m:sSup>
                          </m:e>
                        </m:acc>
                      </m:e>
                      <m:sup>
                        <m:r>
                          <a:rPr lang="en-US" sz="2400" b="1" i="1" smtClean="0">
                            <a:solidFill>
                              <a:schemeClr val="bg1"/>
                            </a:solidFill>
                            <a:latin typeface="Cambria Math" panose="02040503050406030204" pitchFamily="18" charset="0"/>
                            <a:cs typeface="Arial" panose="020B0604020202020204" pitchFamily="34" charset="0"/>
                          </a:rPr>
                          <m:t> </m:t>
                        </m:r>
                      </m:sup>
                    </m:sSup>
                  </m:oMath>
                </a14:m>
                <a:endParaRPr lang="en-US" sz="2400" b="1" dirty="0">
                  <a:solidFill>
                    <a:schemeClr val="bg1"/>
                  </a:solidFill>
                  <a:latin typeface="Arial" panose="020B0604020202020204" pitchFamily="34" charset="0"/>
                  <a:cs typeface="Arial" panose="020B0604020202020204" pitchFamily="34" charset="0"/>
                </a:endParaRPr>
              </a:p>
            </p:txBody>
          </p:sp>
        </mc:Choice>
        <mc:Fallback xmlns="">
          <p:sp>
            <p:nvSpPr>
              <p:cNvPr id="35" name="TextBox 48">
                <a:extLst>
                  <a:ext uri="{FF2B5EF4-FFF2-40B4-BE49-F238E27FC236}">
                    <a16:creationId xmlns:a16="http://schemas.microsoft.com/office/drawing/2014/main" id="{3131599D-9CC6-246B-13A1-6DE02B49798A}"/>
                  </a:ext>
                </a:extLst>
              </p:cNvPr>
              <p:cNvSpPr txBox="1">
                <a:spLocks noRot="1" noChangeAspect="1" noMove="1" noResize="1" noEditPoints="1" noAdjustHandles="1" noChangeArrowheads="1" noChangeShapeType="1" noTextEdit="1"/>
              </p:cNvSpPr>
              <p:nvPr/>
            </p:nvSpPr>
            <p:spPr>
              <a:xfrm>
                <a:off x="8680416" y="5180402"/>
                <a:ext cx="2327682" cy="471283"/>
              </a:xfrm>
              <a:prstGeom prst="rect">
                <a:avLst/>
              </a:prstGeom>
              <a:blipFill>
                <a:blip r:embed="rId9"/>
                <a:stretch>
                  <a:fillRect l="-4348" t="-18919" b="-29730"/>
                </a:stretch>
              </a:blipFill>
            </p:spPr>
            <p:txBody>
              <a:bodyPr/>
              <a:lstStyle/>
              <a:p>
                <a:r>
                  <a:rPr lang="zh-CN" altLang="en-US">
                    <a:noFill/>
                  </a:rPr>
                  <a:t> </a:t>
                </a:r>
              </a:p>
            </p:txBody>
          </p:sp>
        </mc:Fallback>
      </mc:AlternateContent>
      <p:cxnSp>
        <p:nvCxnSpPr>
          <p:cNvPr id="42" name="Straight Arrow Connector 42">
            <a:extLst>
              <a:ext uri="{FF2B5EF4-FFF2-40B4-BE49-F238E27FC236}">
                <a16:creationId xmlns:a16="http://schemas.microsoft.com/office/drawing/2014/main" id="{FB9BEA8F-EF2A-54A7-AC35-D60E03F84027}"/>
              </a:ext>
            </a:extLst>
          </p:cNvPr>
          <p:cNvCxnSpPr>
            <a:cxnSpLocks/>
            <a:endCxn id="28" idx="0"/>
          </p:cNvCxnSpPr>
          <p:nvPr/>
        </p:nvCxnSpPr>
        <p:spPr>
          <a:xfrm>
            <a:off x="2916545" y="3582897"/>
            <a:ext cx="0" cy="903567"/>
          </a:xfrm>
          <a:prstGeom prst="straightConnector1">
            <a:avLst/>
          </a:prstGeom>
          <a:ln w="285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Arrow Connector 42">
            <a:extLst>
              <a:ext uri="{FF2B5EF4-FFF2-40B4-BE49-F238E27FC236}">
                <a16:creationId xmlns:a16="http://schemas.microsoft.com/office/drawing/2014/main" id="{DF76ADD9-9A6D-9FB9-244C-DAF502F0A43C}"/>
              </a:ext>
            </a:extLst>
          </p:cNvPr>
          <p:cNvCxnSpPr>
            <a:cxnSpLocks/>
          </p:cNvCxnSpPr>
          <p:nvPr/>
        </p:nvCxnSpPr>
        <p:spPr>
          <a:xfrm flipH="1">
            <a:off x="5837678" y="2642209"/>
            <a:ext cx="635671" cy="0"/>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2">
            <a:extLst>
              <a:ext uri="{FF2B5EF4-FFF2-40B4-BE49-F238E27FC236}">
                <a16:creationId xmlns:a16="http://schemas.microsoft.com/office/drawing/2014/main" id="{B31EEC88-DE34-4BBA-64A8-98A57B014FD9}"/>
              </a:ext>
            </a:extLst>
          </p:cNvPr>
          <p:cNvCxnSpPr>
            <a:cxnSpLocks/>
          </p:cNvCxnSpPr>
          <p:nvPr/>
        </p:nvCxnSpPr>
        <p:spPr>
          <a:xfrm flipH="1">
            <a:off x="8254332" y="2642209"/>
            <a:ext cx="825500" cy="0"/>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弧 55">
            <a:extLst>
              <a:ext uri="{FF2B5EF4-FFF2-40B4-BE49-F238E27FC236}">
                <a16:creationId xmlns:a16="http://schemas.microsoft.com/office/drawing/2014/main" id="{70F138D6-53CA-9581-6A7E-E73E72DD8AE1}"/>
              </a:ext>
            </a:extLst>
          </p:cNvPr>
          <p:cNvSpPr/>
          <p:nvPr/>
        </p:nvSpPr>
        <p:spPr>
          <a:xfrm rot="17288755">
            <a:off x="2084715" y="3817540"/>
            <a:ext cx="1229550" cy="1337850"/>
          </a:xfrm>
          <a:prstGeom prst="arc">
            <a:avLst>
              <a:gd name="adj1" fmla="val 16066035"/>
              <a:gd name="adj2" fmla="val 0"/>
            </a:avLst>
          </a:prstGeom>
          <a:ln w="25400">
            <a:solidFill>
              <a:schemeClr val="bg1"/>
            </a:solidFill>
            <a:prstDash val="sysDot"/>
            <a:extLst>
              <a:ext uri="{C807C97D-BFC1-408E-A445-0C87EB9F89A2}">
                <ask:lineSketchStyleProps xmlns:ask="http://schemas.microsoft.com/office/drawing/2018/sketchyshapes" sd="1219033472">
                  <a:custGeom>
                    <a:avLst/>
                    <a:gdLst>
                      <a:gd name="connsiteX0" fmla="*/ 614775 w 1229550"/>
                      <a:gd name="connsiteY0" fmla="*/ 0 h 1337850"/>
                      <a:gd name="connsiteX1" fmla="*/ 1229550 w 1229550"/>
                      <a:gd name="connsiteY1" fmla="*/ 668925 h 1337850"/>
                      <a:gd name="connsiteX2" fmla="*/ 614775 w 1229550"/>
                      <a:gd name="connsiteY2" fmla="*/ 668925 h 1337850"/>
                      <a:gd name="connsiteX3" fmla="*/ 614775 w 1229550"/>
                      <a:gd name="connsiteY3" fmla="*/ 0 h 1337850"/>
                      <a:gd name="connsiteX0" fmla="*/ 614775 w 1229550"/>
                      <a:gd name="connsiteY0" fmla="*/ 0 h 1337850"/>
                      <a:gd name="connsiteX1" fmla="*/ 1229550 w 1229550"/>
                      <a:gd name="connsiteY1" fmla="*/ 668925 h 1337850"/>
                    </a:gdLst>
                    <a:ahLst/>
                    <a:cxnLst>
                      <a:cxn ang="0">
                        <a:pos x="connsiteX0" y="connsiteY0"/>
                      </a:cxn>
                      <a:cxn ang="0">
                        <a:pos x="connsiteX1" y="connsiteY1"/>
                      </a:cxn>
                    </a:cxnLst>
                    <a:rect l="l" t="t" r="r" b="b"/>
                    <a:pathLst>
                      <a:path w="1229550" h="1337850" stroke="0" extrusionOk="0">
                        <a:moveTo>
                          <a:pt x="614775" y="0"/>
                        </a:moveTo>
                        <a:cubicBezTo>
                          <a:pt x="944270" y="-6190"/>
                          <a:pt x="1196111" y="312038"/>
                          <a:pt x="1229550" y="668925"/>
                        </a:cubicBezTo>
                        <a:cubicBezTo>
                          <a:pt x="953450" y="700805"/>
                          <a:pt x="836196" y="688335"/>
                          <a:pt x="614775" y="668925"/>
                        </a:cubicBezTo>
                        <a:cubicBezTo>
                          <a:pt x="662544" y="455894"/>
                          <a:pt x="575866" y="314890"/>
                          <a:pt x="614775" y="0"/>
                        </a:cubicBezTo>
                        <a:close/>
                      </a:path>
                      <a:path w="1229550" h="1337850" fill="none" extrusionOk="0">
                        <a:moveTo>
                          <a:pt x="614775" y="0"/>
                        </a:moveTo>
                        <a:cubicBezTo>
                          <a:pt x="909916" y="-24287"/>
                          <a:pt x="1263710" y="315810"/>
                          <a:pt x="1229550" y="668925"/>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024" name="TextBox 48">
                <a:extLst>
                  <a:ext uri="{FF2B5EF4-FFF2-40B4-BE49-F238E27FC236}">
                    <a16:creationId xmlns:a16="http://schemas.microsoft.com/office/drawing/2014/main" id="{047BFE94-FC1F-984A-FDC5-6EB8D9F42FA2}"/>
                  </a:ext>
                </a:extLst>
              </p:cNvPr>
              <p:cNvSpPr txBox="1"/>
              <p:nvPr/>
            </p:nvSpPr>
            <p:spPr>
              <a:xfrm>
                <a:off x="598417" y="4661341"/>
                <a:ext cx="1653023" cy="461665"/>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Surface </a:t>
                </a:r>
                <a14:m>
                  <m:oMath xmlns:m="http://schemas.openxmlformats.org/officeDocument/2006/math">
                    <m:r>
                      <a:rPr lang="en-US" sz="2400" b="1" i="1" dirty="0" smtClean="0">
                        <a:solidFill>
                          <a:schemeClr val="bg1"/>
                        </a:solidFill>
                        <a:latin typeface="Cambria Math" panose="02040503050406030204" pitchFamily="18" charset="0"/>
                        <a:cs typeface="Arial" panose="020B0604020202020204" pitchFamily="34" charset="0"/>
                      </a:rPr>
                      <m:t>𝒔</m:t>
                    </m:r>
                  </m:oMath>
                </a14:m>
                <a:endParaRPr lang="en-CN" sz="2400" dirty="0">
                  <a:solidFill>
                    <a:schemeClr val="bg1"/>
                  </a:solidFill>
                </a:endParaRPr>
              </a:p>
            </p:txBody>
          </p:sp>
        </mc:Choice>
        <mc:Fallback xmlns="">
          <p:sp>
            <p:nvSpPr>
              <p:cNvPr id="1024" name="TextBox 48">
                <a:extLst>
                  <a:ext uri="{FF2B5EF4-FFF2-40B4-BE49-F238E27FC236}">
                    <a16:creationId xmlns:a16="http://schemas.microsoft.com/office/drawing/2014/main" id="{047BFE94-FC1F-984A-FDC5-6EB8D9F42FA2}"/>
                  </a:ext>
                </a:extLst>
              </p:cNvPr>
              <p:cNvSpPr txBox="1">
                <a:spLocks noRot="1" noChangeAspect="1" noMove="1" noResize="1" noEditPoints="1" noAdjustHandles="1" noChangeArrowheads="1" noChangeShapeType="1" noTextEdit="1"/>
              </p:cNvSpPr>
              <p:nvPr/>
            </p:nvSpPr>
            <p:spPr>
              <a:xfrm>
                <a:off x="598417" y="4661341"/>
                <a:ext cx="1653023" cy="461665"/>
              </a:xfrm>
              <a:prstGeom prst="rect">
                <a:avLst/>
              </a:prstGeom>
              <a:blipFill>
                <a:blip r:embed="rId10"/>
                <a:stretch>
                  <a:fillRect l="-2290" t="-10811" b="-27027"/>
                </a:stretch>
              </a:blipFill>
            </p:spPr>
            <p:txBody>
              <a:bodyPr/>
              <a:lstStyle/>
              <a:p>
                <a:r>
                  <a:rPr lang="zh-CN" altLang="en-US">
                    <a:noFill/>
                  </a:rPr>
                  <a:t> </a:t>
                </a:r>
              </a:p>
            </p:txBody>
          </p:sp>
        </mc:Fallback>
      </mc:AlternateContent>
      <p:pic>
        <p:nvPicPr>
          <p:cNvPr id="1025" name="图片 1024">
            <a:extLst>
              <a:ext uri="{FF2B5EF4-FFF2-40B4-BE49-F238E27FC236}">
                <a16:creationId xmlns:a16="http://schemas.microsoft.com/office/drawing/2014/main" id="{D0BED0D1-5B91-7C0E-70DE-D3739FCE1D3B}"/>
              </a:ext>
            </a:extLst>
          </p:cNvPr>
          <p:cNvPicPr>
            <a:picLocks noChangeAspect="1"/>
          </p:cNvPicPr>
          <p:nvPr/>
        </p:nvPicPr>
        <p:blipFill>
          <a:blip r:embed="rId11"/>
          <a:srcRect l="17603" r="67596" b="11509"/>
          <a:stretch/>
        </p:blipFill>
        <p:spPr>
          <a:xfrm>
            <a:off x="4823836" y="2353684"/>
            <a:ext cx="879701" cy="561908"/>
          </a:xfrm>
          <a:prstGeom prst="rect">
            <a:avLst/>
          </a:prstGeom>
        </p:spPr>
      </p:pic>
      <p:sp>
        <p:nvSpPr>
          <p:cNvPr id="1041" name="任意形状 1040">
            <a:extLst>
              <a:ext uri="{FF2B5EF4-FFF2-40B4-BE49-F238E27FC236}">
                <a16:creationId xmlns:a16="http://schemas.microsoft.com/office/drawing/2014/main" id="{C4804558-F265-8F8D-0F02-6C910FFF6446}"/>
              </a:ext>
            </a:extLst>
          </p:cNvPr>
          <p:cNvSpPr/>
          <p:nvPr/>
        </p:nvSpPr>
        <p:spPr>
          <a:xfrm>
            <a:off x="10820401" y="3084558"/>
            <a:ext cx="884030" cy="2194435"/>
          </a:xfrm>
          <a:custGeom>
            <a:avLst/>
            <a:gdLst>
              <a:gd name="connsiteX0" fmla="*/ 2827421 w 3274173"/>
              <a:gd name="connsiteY0" fmla="*/ 0 h 2406316"/>
              <a:gd name="connsiteX1" fmla="*/ 3043989 w 3274173"/>
              <a:gd name="connsiteY1" fmla="*/ 1179095 h 2406316"/>
              <a:gd name="connsiteX2" fmla="*/ 0 w 3274173"/>
              <a:gd name="connsiteY2" fmla="*/ 2406316 h 2406316"/>
            </a:gdLst>
            <a:ahLst/>
            <a:cxnLst>
              <a:cxn ang="0">
                <a:pos x="connsiteX0" y="connsiteY0"/>
              </a:cxn>
              <a:cxn ang="0">
                <a:pos x="connsiteX1" y="connsiteY1"/>
              </a:cxn>
              <a:cxn ang="0">
                <a:pos x="connsiteX2" y="connsiteY2"/>
              </a:cxn>
            </a:cxnLst>
            <a:rect l="l" t="t" r="r" b="b"/>
            <a:pathLst>
              <a:path w="3274173" h="2406316">
                <a:moveTo>
                  <a:pt x="2827421" y="0"/>
                </a:moveTo>
                <a:cubicBezTo>
                  <a:pt x="3171323" y="389021"/>
                  <a:pt x="3515226" y="778042"/>
                  <a:pt x="3043989" y="1179095"/>
                </a:cubicBezTo>
                <a:cubicBezTo>
                  <a:pt x="2572752" y="1580148"/>
                  <a:pt x="445168" y="2249906"/>
                  <a:pt x="0" y="2406316"/>
                </a:cubicBezTo>
              </a:path>
            </a:pathLst>
          </a:cu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043" name="任意形状 1042">
            <a:extLst>
              <a:ext uri="{FF2B5EF4-FFF2-40B4-BE49-F238E27FC236}">
                <a16:creationId xmlns:a16="http://schemas.microsoft.com/office/drawing/2014/main" id="{01F3F14A-EFD5-5A85-2FD3-94345BDAF1EF}"/>
              </a:ext>
            </a:extLst>
          </p:cNvPr>
          <p:cNvSpPr/>
          <p:nvPr/>
        </p:nvSpPr>
        <p:spPr>
          <a:xfrm>
            <a:off x="5054398" y="4661341"/>
            <a:ext cx="3610992" cy="1348519"/>
          </a:xfrm>
          <a:custGeom>
            <a:avLst/>
            <a:gdLst>
              <a:gd name="connsiteX0" fmla="*/ 1805650 w 1805650"/>
              <a:gd name="connsiteY0" fmla="*/ 782052 h 1145026"/>
              <a:gd name="connsiteX1" fmla="*/ 253576 w 1805650"/>
              <a:gd name="connsiteY1" fmla="*/ 1106905 h 1145026"/>
              <a:gd name="connsiteX2" fmla="*/ 37008 w 1805650"/>
              <a:gd name="connsiteY2" fmla="*/ 0 h 1145026"/>
            </a:gdLst>
            <a:ahLst/>
            <a:cxnLst>
              <a:cxn ang="0">
                <a:pos x="connsiteX0" y="connsiteY0"/>
              </a:cxn>
              <a:cxn ang="0">
                <a:pos x="connsiteX1" y="connsiteY1"/>
              </a:cxn>
              <a:cxn ang="0">
                <a:pos x="connsiteX2" y="connsiteY2"/>
              </a:cxn>
            </a:cxnLst>
            <a:rect l="l" t="t" r="r" b="b"/>
            <a:pathLst>
              <a:path w="1805650" h="1145026">
                <a:moveTo>
                  <a:pt x="1805650" y="782052"/>
                </a:moveTo>
                <a:cubicBezTo>
                  <a:pt x="1177000" y="1009649"/>
                  <a:pt x="548350" y="1237247"/>
                  <a:pt x="253576" y="1106905"/>
                </a:cubicBezTo>
                <a:cubicBezTo>
                  <a:pt x="-41198" y="976563"/>
                  <a:pt x="-25155" y="238626"/>
                  <a:pt x="37008" y="0"/>
                </a:cubicBezTo>
              </a:path>
            </a:pathLst>
          </a:custGeom>
          <a:ln w="28575">
            <a:solidFill>
              <a:schemeClr val="tx2">
                <a:lumMod val="75000"/>
                <a:lumOff val="25000"/>
              </a:schemeClr>
            </a:solidFill>
            <a:prstDash val="dash"/>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044" name="任意形状 1043">
            <a:extLst>
              <a:ext uri="{FF2B5EF4-FFF2-40B4-BE49-F238E27FC236}">
                <a16:creationId xmlns:a16="http://schemas.microsoft.com/office/drawing/2014/main" id="{B1900E4E-54D9-2EAE-FA64-3757DB7E710D}"/>
              </a:ext>
            </a:extLst>
          </p:cNvPr>
          <p:cNvSpPr/>
          <p:nvPr/>
        </p:nvSpPr>
        <p:spPr>
          <a:xfrm>
            <a:off x="1872369" y="1360775"/>
            <a:ext cx="2817325" cy="1772204"/>
          </a:xfrm>
          <a:custGeom>
            <a:avLst/>
            <a:gdLst>
              <a:gd name="connsiteX0" fmla="*/ 0 w 2189747"/>
              <a:gd name="connsiteY0" fmla="*/ 1597955 h 1597955"/>
              <a:gd name="connsiteX1" fmla="*/ 517358 w 2189747"/>
              <a:gd name="connsiteY1" fmla="*/ 9786 h 1597955"/>
              <a:gd name="connsiteX2" fmla="*/ 2189747 w 2189747"/>
              <a:gd name="connsiteY2" fmla="*/ 924186 h 1597955"/>
            </a:gdLst>
            <a:ahLst/>
            <a:cxnLst>
              <a:cxn ang="0">
                <a:pos x="connsiteX0" y="connsiteY0"/>
              </a:cxn>
              <a:cxn ang="0">
                <a:pos x="connsiteX1" y="connsiteY1"/>
              </a:cxn>
              <a:cxn ang="0">
                <a:pos x="connsiteX2" y="connsiteY2"/>
              </a:cxn>
            </a:cxnLst>
            <a:rect l="l" t="t" r="r" b="b"/>
            <a:pathLst>
              <a:path w="2189747" h="1597955">
                <a:moveTo>
                  <a:pt x="0" y="1597955"/>
                </a:moveTo>
                <a:cubicBezTo>
                  <a:pt x="76200" y="860018"/>
                  <a:pt x="152400" y="122081"/>
                  <a:pt x="517358" y="9786"/>
                </a:cubicBezTo>
                <a:cubicBezTo>
                  <a:pt x="882316" y="-102509"/>
                  <a:pt x="1876926" y="785823"/>
                  <a:pt x="2189747" y="924186"/>
                </a:cubicBezTo>
              </a:path>
            </a:pathLst>
          </a:cu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pic>
        <p:nvPicPr>
          <p:cNvPr id="1046" name="图片 1045">
            <a:extLst>
              <a:ext uri="{FF2B5EF4-FFF2-40B4-BE49-F238E27FC236}">
                <a16:creationId xmlns:a16="http://schemas.microsoft.com/office/drawing/2014/main" id="{E87FF268-9FE1-5C29-59E4-A8572A251370}"/>
              </a:ext>
            </a:extLst>
          </p:cNvPr>
          <p:cNvPicPr>
            <a:picLocks noChangeAspect="1"/>
          </p:cNvPicPr>
          <p:nvPr/>
        </p:nvPicPr>
        <p:blipFill>
          <a:blip r:embed="rId11"/>
          <a:srcRect l="6209" r="86826" b="11511"/>
          <a:stretch/>
        </p:blipFill>
        <p:spPr>
          <a:xfrm>
            <a:off x="7225939" y="3619823"/>
            <a:ext cx="413890" cy="561908"/>
          </a:xfrm>
          <a:prstGeom prst="rect">
            <a:avLst/>
          </a:prstGeom>
        </p:spPr>
      </p:pic>
      <mc:AlternateContent xmlns:mc="http://schemas.openxmlformats.org/markup-compatibility/2006" xmlns:a14="http://schemas.microsoft.com/office/drawing/2010/main">
        <mc:Choice Requires="a14">
          <p:sp>
            <p:nvSpPr>
              <p:cNvPr id="1048" name="TextBox 48">
                <a:extLst>
                  <a:ext uri="{FF2B5EF4-FFF2-40B4-BE49-F238E27FC236}">
                    <a16:creationId xmlns:a16="http://schemas.microsoft.com/office/drawing/2014/main" id="{F78585B8-F7B9-6699-C575-406F2FFB9D11}"/>
                  </a:ext>
                </a:extLst>
              </p:cNvPr>
              <p:cNvSpPr txBox="1"/>
              <p:nvPr/>
            </p:nvSpPr>
            <p:spPr>
              <a:xfrm>
                <a:off x="5275762" y="4127996"/>
                <a:ext cx="1387492" cy="461664"/>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Real </a:t>
                </a:r>
                <a14:m>
                  <m:oMath xmlns:m="http://schemas.openxmlformats.org/officeDocument/2006/math">
                    <m:sSup>
                      <m:sSupPr>
                        <m:ctrlPr>
                          <a:rPr lang="en-US" sz="2400" b="1" i="1" smtClean="0">
                            <a:solidFill>
                              <a:schemeClr val="bg1"/>
                            </a:solidFill>
                            <a:latin typeface="Cambria Math" panose="02040503050406030204" pitchFamily="18" charset="0"/>
                            <a:cs typeface="Arial" panose="020B0604020202020204" pitchFamily="34" charset="0"/>
                          </a:rPr>
                        </m:ctrlPr>
                      </m:sSupPr>
                      <m:e>
                        <m:r>
                          <a:rPr lang="en-US" sz="2400" b="1" i="1" smtClean="0">
                            <a:solidFill>
                              <a:schemeClr val="bg1"/>
                            </a:solidFill>
                            <a:latin typeface="Cambria Math" panose="02040503050406030204" pitchFamily="18" charset="0"/>
                            <a:cs typeface="Arial" panose="020B0604020202020204" pitchFamily="34" charset="0"/>
                          </a:rPr>
                          <m:t>𝑷</m:t>
                        </m:r>
                      </m:e>
                      <m:sup>
                        <m:r>
                          <a:rPr lang="en-US" sz="2400" b="1" i="1" smtClean="0">
                            <a:solidFill>
                              <a:schemeClr val="bg1"/>
                            </a:solidFill>
                            <a:latin typeface="Cambria Math" panose="02040503050406030204" pitchFamily="18" charset="0"/>
                            <a:cs typeface="Arial" panose="020B0604020202020204" pitchFamily="34" charset="0"/>
                          </a:rPr>
                          <m:t>𝒓𝒙</m:t>
                        </m:r>
                      </m:sup>
                    </m:sSup>
                  </m:oMath>
                </a14:m>
                <a:endParaRPr lang="en-US" sz="2400" b="1" dirty="0">
                  <a:solidFill>
                    <a:schemeClr val="bg1"/>
                  </a:solidFill>
                  <a:latin typeface="Arial" panose="020B0604020202020204" pitchFamily="34" charset="0"/>
                  <a:cs typeface="Arial" panose="020B0604020202020204" pitchFamily="34" charset="0"/>
                </a:endParaRPr>
              </a:p>
            </p:txBody>
          </p:sp>
        </mc:Choice>
        <mc:Fallback xmlns="">
          <p:sp>
            <p:nvSpPr>
              <p:cNvPr id="1048" name="TextBox 48">
                <a:extLst>
                  <a:ext uri="{FF2B5EF4-FFF2-40B4-BE49-F238E27FC236}">
                    <a16:creationId xmlns:a16="http://schemas.microsoft.com/office/drawing/2014/main" id="{F78585B8-F7B9-6699-C575-406F2FFB9D11}"/>
                  </a:ext>
                </a:extLst>
              </p:cNvPr>
              <p:cNvSpPr txBox="1">
                <a:spLocks noRot="1" noChangeAspect="1" noMove="1" noResize="1" noEditPoints="1" noAdjustHandles="1" noChangeArrowheads="1" noChangeShapeType="1" noTextEdit="1"/>
              </p:cNvSpPr>
              <p:nvPr/>
            </p:nvSpPr>
            <p:spPr>
              <a:xfrm>
                <a:off x="5275762" y="4127996"/>
                <a:ext cx="1387492" cy="461664"/>
              </a:xfrm>
              <a:prstGeom prst="rect">
                <a:avLst/>
              </a:prstGeom>
              <a:blipFill>
                <a:blip r:embed="rId12"/>
                <a:stretch>
                  <a:fillRect l="-6364" t="-7895" b="-26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9" name="文本框 1048">
                <a:extLst>
                  <a:ext uri="{FF2B5EF4-FFF2-40B4-BE49-F238E27FC236}">
                    <a16:creationId xmlns:a16="http://schemas.microsoft.com/office/drawing/2014/main" id="{D7173418-88B9-57EE-B35D-8B80DDB4648A}"/>
                  </a:ext>
                </a:extLst>
              </p:cNvPr>
              <p:cNvSpPr txBox="1"/>
              <p:nvPr/>
            </p:nvSpPr>
            <p:spPr>
              <a:xfrm>
                <a:off x="6054923" y="4541396"/>
                <a:ext cx="2736134" cy="1013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dirty="0" smtClean="0">
                          <a:solidFill>
                            <a:srgbClr val="FFCF05"/>
                          </a:solidFill>
                          <a:latin typeface="Cambria Math" panose="02040503050406030204" pitchFamily="18" charset="0"/>
                        </a:rPr>
                        <m:t>𝑳</m:t>
                      </m:r>
                      <m:r>
                        <a:rPr kumimoji="1" lang="en-US" altLang="zh-CN" sz="2000" b="1" i="1" dirty="0" smtClean="0">
                          <a:solidFill>
                            <a:srgbClr val="FFCF05"/>
                          </a:solidFill>
                          <a:latin typeface="Cambria Math" panose="02040503050406030204" pitchFamily="18" charset="0"/>
                        </a:rPr>
                        <m:t> =</m:t>
                      </m:r>
                      <m:nary>
                        <m:naryPr>
                          <m:chr m:val="∑"/>
                          <m:ctrlPr>
                            <a:rPr kumimoji="1" lang="en-US" altLang="zh-CN" sz="2000" b="1" i="1" dirty="0" smtClean="0">
                              <a:solidFill>
                                <a:srgbClr val="FFCF05"/>
                              </a:solidFill>
                              <a:latin typeface="Cambria Math" panose="02040503050406030204" pitchFamily="18" charset="0"/>
                            </a:rPr>
                          </m:ctrlPr>
                        </m:naryPr>
                        <m:sub>
                          <m:d>
                            <m:dPr>
                              <m:begChr m:val="{"/>
                              <m:endChr m:val="}"/>
                              <m:ctrlPr>
                                <a:rPr kumimoji="1" lang="en-US" altLang="zh-CN" sz="2000" b="1" i="1" dirty="0">
                                  <a:solidFill>
                                    <a:srgbClr val="FFCF05"/>
                                  </a:solidFill>
                                  <a:latin typeface="Cambria Math" panose="02040503050406030204" pitchFamily="18" charset="0"/>
                                </a:rPr>
                              </m:ctrlPr>
                            </m:dPr>
                            <m:e>
                              <m:r>
                                <a:rPr kumimoji="1" lang="en-US" altLang="zh-CN" sz="2000" b="1" i="1" dirty="0">
                                  <a:solidFill>
                                    <a:srgbClr val="FFCF05"/>
                                  </a:solidFill>
                                  <a:latin typeface="Cambria Math" panose="02040503050406030204" pitchFamily="18" charset="0"/>
                                </a:rPr>
                                <m:t>𝒊</m:t>
                              </m:r>
                              <m:r>
                                <a:rPr kumimoji="1" lang="en-US" altLang="zh-CN" sz="2000" b="1" i="1" dirty="0">
                                  <a:solidFill>
                                    <a:srgbClr val="FFCF05"/>
                                  </a:solidFill>
                                  <a:latin typeface="Cambria Math" panose="02040503050406030204" pitchFamily="18" charset="0"/>
                                </a:rPr>
                                <m:t>=</m:t>
                              </m:r>
                              <m:r>
                                <a:rPr kumimoji="1" lang="en-US" altLang="zh-CN" sz="2000" b="1" i="1" dirty="0">
                                  <a:solidFill>
                                    <a:srgbClr val="FFCF05"/>
                                  </a:solidFill>
                                  <a:latin typeface="Cambria Math" panose="02040503050406030204" pitchFamily="18" charset="0"/>
                                </a:rPr>
                                <m:t>𝟏</m:t>
                              </m:r>
                            </m:e>
                          </m:d>
                        </m:sub>
                        <m:sup>
                          <m:d>
                            <m:dPr>
                              <m:begChr m:val="{"/>
                              <m:endChr m:val="}"/>
                              <m:ctrlPr>
                                <a:rPr kumimoji="1" lang="en-US" altLang="zh-CN" sz="2000" b="1" i="1" dirty="0">
                                  <a:solidFill>
                                    <a:srgbClr val="FFCF05"/>
                                  </a:solidFill>
                                  <a:latin typeface="Cambria Math" panose="02040503050406030204" pitchFamily="18" charset="0"/>
                                </a:rPr>
                              </m:ctrlPr>
                            </m:dPr>
                            <m:e>
                              <m:r>
                                <a:rPr kumimoji="1" lang="en-US" altLang="zh-CN" sz="2000" b="1" i="1" dirty="0">
                                  <a:solidFill>
                                    <a:srgbClr val="FFCF05"/>
                                  </a:solidFill>
                                  <a:latin typeface="Cambria Math" panose="02040503050406030204" pitchFamily="18" charset="0"/>
                                </a:rPr>
                                <m:t>𝑵</m:t>
                              </m:r>
                            </m:e>
                          </m:d>
                        </m:sup>
                        <m:e>
                          <m:sSup>
                            <m:sSupPr>
                              <m:ctrlPr>
                                <a:rPr kumimoji="1" lang="en-US" altLang="zh-CN" sz="2000" b="1" i="1" dirty="0">
                                  <a:solidFill>
                                    <a:srgbClr val="FFCF05"/>
                                  </a:solidFill>
                                  <a:latin typeface="Cambria Math" panose="02040503050406030204" pitchFamily="18" charset="0"/>
                                </a:rPr>
                              </m:ctrlPr>
                            </m:sSupPr>
                            <m:e>
                              <m:d>
                                <m:dPr>
                                  <m:begChr m:val="|"/>
                                  <m:endChr m:val="|"/>
                                  <m:ctrlPr>
                                    <a:rPr kumimoji="1" lang="en-US" altLang="zh-CN" sz="2000" b="1" i="1" dirty="0">
                                      <a:solidFill>
                                        <a:srgbClr val="FFCF05"/>
                                      </a:solidFill>
                                      <a:latin typeface="Cambria Math" panose="02040503050406030204" pitchFamily="18" charset="0"/>
                                    </a:rPr>
                                  </m:ctrlPr>
                                </m:dPr>
                                <m:e>
                                  <m:r>
                                    <a:rPr kumimoji="1" lang="en-US" altLang="zh-CN" sz="2000" b="1" i="1" dirty="0">
                                      <a:solidFill>
                                        <a:srgbClr val="FFCF05"/>
                                      </a:solidFill>
                                      <a:latin typeface="Cambria Math" panose="02040503050406030204" pitchFamily="18" charset="0"/>
                                    </a:rPr>
                                    <m:t> </m:t>
                                  </m:r>
                                  <m:sSubSup>
                                    <m:sSubSupPr>
                                      <m:ctrlPr>
                                        <a:rPr kumimoji="1" lang="en-US" altLang="zh-CN" sz="2000" b="1" i="1" dirty="0">
                                          <a:solidFill>
                                            <a:srgbClr val="FFCF05"/>
                                          </a:solidFill>
                                          <a:latin typeface="Cambria Math" panose="02040503050406030204" pitchFamily="18" charset="0"/>
                                        </a:rPr>
                                      </m:ctrlPr>
                                    </m:sSubSupPr>
                                    <m:e>
                                      <m:r>
                                        <a:rPr kumimoji="1" lang="en-US" altLang="zh-CN" sz="2000" b="1" i="1" dirty="0">
                                          <a:solidFill>
                                            <a:srgbClr val="FFCF05"/>
                                          </a:solidFill>
                                          <a:latin typeface="Cambria Math" panose="02040503050406030204" pitchFamily="18" charset="0"/>
                                        </a:rPr>
                                        <m:t>𝑷</m:t>
                                      </m:r>
                                    </m:e>
                                    <m:sub>
                                      <m:r>
                                        <a:rPr kumimoji="1" lang="en-US" altLang="zh-CN" sz="2000" b="1" i="1" dirty="0">
                                          <a:solidFill>
                                            <a:srgbClr val="FFCF05"/>
                                          </a:solidFill>
                                          <a:latin typeface="Cambria Math" panose="02040503050406030204" pitchFamily="18" charset="0"/>
                                        </a:rPr>
                                        <m:t>𝒊</m:t>
                                      </m:r>
                                    </m:sub>
                                    <m:sup>
                                      <m:r>
                                        <a:rPr kumimoji="1" lang="en-US" altLang="zh-CN" sz="2000" b="1" i="1" dirty="0">
                                          <a:solidFill>
                                            <a:srgbClr val="FFCF05"/>
                                          </a:solidFill>
                                          <a:latin typeface="Cambria Math" panose="02040503050406030204" pitchFamily="18" charset="0"/>
                                        </a:rPr>
                                        <m:t>𝒓𝒙</m:t>
                                      </m:r>
                                    </m:sup>
                                  </m:sSubSup>
                                  <m:r>
                                    <a:rPr kumimoji="1" lang="en-US" altLang="zh-CN" sz="2000" b="1" i="1" dirty="0">
                                      <a:solidFill>
                                        <a:srgbClr val="FFCF05"/>
                                      </a:solidFill>
                                      <a:latin typeface="Cambria Math" panose="02040503050406030204" pitchFamily="18" charset="0"/>
                                    </a:rPr>
                                    <m:t>− </m:t>
                                  </m:r>
                                  <m:acc>
                                    <m:accPr>
                                      <m:chr m:val="̂"/>
                                      <m:ctrlPr>
                                        <a:rPr kumimoji="1" lang="en-US" altLang="zh-CN" sz="2000" b="1" i="1" dirty="0">
                                          <a:solidFill>
                                            <a:srgbClr val="FFCF05"/>
                                          </a:solidFill>
                                          <a:latin typeface="Cambria Math" panose="02040503050406030204" pitchFamily="18" charset="0"/>
                                        </a:rPr>
                                      </m:ctrlPr>
                                    </m:accPr>
                                    <m:e>
                                      <m:sSubSup>
                                        <m:sSubSupPr>
                                          <m:ctrlPr>
                                            <a:rPr kumimoji="1" lang="en-US" altLang="zh-CN" sz="2000" b="1" i="1" dirty="0">
                                              <a:solidFill>
                                                <a:srgbClr val="FFCF05"/>
                                              </a:solidFill>
                                              <a:latin typeface="Cambria Math" panose="02040503050406030204" pitchFamily="18" charset="0"/>
                                            </a:rPr>
                                          </m:ctrlPr>
                                        </m:sSubSupPr>
                                        <m:e>
                                          <m:r>
                                            <a:rPr kumimoji="1" lang="en-US" altLang="zh-CN" sz="2000" b="1" i="1" dirty="0">
                                              <a:solidFill>
                                                <a:srgbClr val="FFCF05"/>
                                              </a:solidFill>
                                              <a:latin typeface="Cambria Math" panose="02040503050406030204" pitchFamily="18" charset="0"/>
                                            </a:rPr>
                                            <m:t>𝑷</m:t>
                                          </m:r>
                                        </m:e>
                                        <m:sub>
                                          <m:r>
                                            <a:rPr kumimoji="1" lang="en-US" altLang="zh-CN" sz="2000" b="1" i="1" dirty="0">
                                              <a:solidFill>
                                                <a:srgbClr val="FFCF05"/>
                                              </a:solidFill>
                                              <a:latin typeface="Cambria Math" panose="02040503050406030204" pitchFamily="18" charset="0"/>
                                            </a:rPr>
                                            <m:t>𝒊</m:t>
                                          </m:r>
                                        </m:sub>
                                        <m:sup>
                                          <m:r>
                                            <a:rPr kumimoji="1" lang="en-US" altLang="zh-CN" sz="2000" b="1" i="1" dirty="0">
                                              <a:solidFill>
                                                <a:srgbClr val="FFCF05"/>
                                              </a:solidFill>
                                              <a:latin typeface="Cambria Math" panose="02040503050406030204" pitchFamily="18" charset="0"/>
                                            </a:rPr>
                                            <m:t>𝒓𝒙</m:t>
                                          </m:r>
                                        </m:sup>
                                      </m:sSubSup>
                                    </m:e>
                                  </m:acc>
                                </m:e>
                              </m:d>
                            </m:e>
                            <m:sup>
                              <m:r>
                                <a:rPr kumimoji="1" lang="en-US" altLang="zh-CN" sz="2000" b="1" i="1" dirty="0">
                                  <a:solidFill>
                                    <a:srgbClr val="FFCF05"/>
                                  </a:solidFill>
                                  <a:latin typeface="Cambria Math" panose="02040503050406030204" pitchFamily="18" charset="0"/>
                                </a:rPr>
                                <m:t>𝟐</m:t>
                              </m:r>
                            </m:sup>
                          </m:sSup>
                        </m:e>
                      </m:nary>
                    </m:oMath>
                  </m:oMathPara>
                </a14:m>
                <a:endParaRPr kumimoji="1" lang="zh-CN" altLang="en-US" sz="2000" b="1" dirty="0">
                  <a:solidFill>
                    <a:srgbClr val="FFCF05"/>
                  </a:solidFill>
                </a:endParaRPr>
              </a:p>
            </p:txBody>
          </p:sp>
        </mc:Choice>
        <mc:Fallback xmlns="">
          <p:sp>
            <p:nvSpPr>
              <p:cNvPr id="1049" name="文本框 1048">
                <a:extLst>
                  <a:ext uri="{FF2B5EF4-FFF2-40B4-BE49-F238E27FC236}">
                    <a16:creationId xmlns:a16="http://schemas.microsoft.com/office/drawing/2014/main" id="{D7173418-88B9-57EE-B35D-8B80DDB4648A}"/>
                  </a:ext>
                </a:extLst>
              </p:cNvPr>
              <p:cNvSpPr txBox="1">
                <a:spLocks noRot="1" noChangeAspect="1" noMove="1" noResize="1" noEditPoints="1" noAdjustHandles="1" noChangeArrowheads="1" noChangeShapeType="1" noTextEdit="1"/>
              </p:cNvSpPr>
              <p:nvPr/>
            </p:nvSpPr>
            <p:spPr>
              <a:xfrm>
                <a:off x="6054923" y="4541396"/>
                <a:ext cx="2736134" cy="1013932"/>
              </a:xfrm>
              <a:prstGeom prst="rect">
                <a:avLst/>
              </a:prstGeom>
              <a:blipFill>
                <a:blip r:embed="rId13"/>
                <a:stretch>
                  <a:fillRect l="-8756" t="-88889" b="-140741"/>
                </a:stretch>
              </a:blipFill>
            </p:spPr>
            <p:txBody>
              <a:bodyPr/>
              <a:lstStyle/>
              <a:p>
                <a:r>
                  <a:rPr lang="zh-CN" altLang="en-US">
                    <a:noFill/>
                  </a:rPr>
                  <a:t> </a:t>
                </a:r>
              </a:p>
            </p:txBody>
          </p:sp>
        </mc:Fallback>
      </mc:AlternateContent>
      <p:sp>
        <p:nvSpPr>
          <p:cNvPr id="2" name="TextBox 48">
            <a:extLst>
              <a:ext uri="{FF2B5EF4-FFF2-40B4-BE49-F238E27FC236}">
                <a16:creationId xmlns:a16="http://schemas.microsoft.com/office/drawing/2014/main" id="{D6447B25-FB49-E12C-4468-A3A78D9D7CF6}"/>
              </a:ext>
            </a:extLst>
          </p:cNvPr>
          <p:cNvSpPr txBox="1"/>
          <p:nvPr/>
        </p:nvSpPr>
        <p:spPr>
          <a:xfrm>
            <a:off x="9904898" y="3457092"/>
            <a:ext cx="1859009" cy="849210"/>
          </a:xfrm>
          <a:prstGeom prst="rect">
            <a:avLst/>
          </a:prstGeom>
          <a:noFill/>
        </p:spPr>
        <p:txBody>
          <a:bodyPr wrap="square">
            <a:spAutoFit/>
          </a:bodyPr>
          <a:lstStyle/>
          <a:p>
            <a:r>
              <a:rPr lang="en-US" sz="2400" b="1" dirty="0">
                <a:solidFill>
                  <a:srgbClr val="1875D3"/>
                </a:solidFill>
                <a:latin typeface="Arial" panose="020B0604020202020204" pitchFamily="34" charset="0"/>
                <a:cs typeface="Arial" panose="020B0604020202020204" pitchFamily="34" charset="0"/>
              </a:rPr>
              <a:t>RF domain rendering</a:t>
            </a:r>
          </a:p>
        </p:txBody>
      </p:sp>
    </p:spTree>
    <p:extLst>
      <p:ext uri="{BB962C8B-B14F-4D97-AF65-F5344CB8AC3E}">
        <p14:creationId xmlns:p14="http://schemas.microsoft.com/office/powerpoint/2010/main" val="13037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dissolve">
                                      <p:cBhvr>
                                        <p:cTn id="10" dur="500"/>
                                        <p:tgtEl>
                                          <p:spTgt spid="10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44"/>
                                        </p:tgtEl>
                                        <p:attrNameLst>
                                          <p:attrName>style.visibility</p:attrName>
                                        </p:attrNameLst>
                                      </p:cBhvr>
                                      <p:to>
                                        <p:strVal val="visible"/>
                                      </p:to>
                                    </p:set>
                                    <p:animEffect transition="in" filter="dissolve">
                                      <p:cBhvr>
                                        <p:cTn id="13" dur="500"/>
                                        <p:tgtEl>
                                          <p:spTgt spid="104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dissolve">
                                      <p:cBhvr>
                                        <p:cTn id="18" dur="500"/>
                                        <p:tgtEl>
                                          <p:spTgt spid="4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41"/>
                                        </p:tgtEl>
                                        <p:attrNameLst>
                                          <p:attrName>style.visibility</p:attrName>
                                        </p:attrNameLst>
                                      </p:cBhvr>
                                      <p:to>
                                        <p:strVal val="visible"/>
                                      </p:to>
                                    </p:set>
                                    <p:animEffect transition="in" filter="dissolve">
                                      <p:cBhvr>
                                        <p:cTn id="29" dur="500"/>
                                        <p:tgtEl>
                                          <p:spTgt spid="104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43"/>
                                        </p:tgtEl>
                                        <p:attrNameLst>
                                          <p:attrName>style.visibility</p:attrName>
                                        </p:attrNameLst>
                                      </p:cBhvr>
                                      <p:to>
                                        <p:strVal val="visible"/>
                                      </p:to>
                                    </p:set>
                                    <p:animEffect transition="in" filter="dissolve">
                                      <p:cBhvr>
                                        <p:cTn id="37" dur="500"/>
                                        <p:tgtEl>
                                          <p:spTgt spid="104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49"/>
                                        </p:tgtEl>
                                        <p:attrNameLst>
                                          <p:attrName>style.visibility</p:attrName>
                                        </p:attrNameLst>
                                      </p:cBhvr>
                                      <p:to>
                                        <p:strVal val="visible"/>
                                      </p:to>
                                    </p:set>
                                    <p:animEffect transition="in" filter="dissolve">
                                      <p:cBhvr>
                                        <p:cTn id="40" dur="500"/>
                                        <p:tgtEl>
                                          <p:spTgt spid="104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48"/>
                                        </p:tgtEl>
                                        <p:attrNameLst>
                                          <p:attrName>style.visibility</p:attrName>
                                        </p:attrNameLst>
                                      </p:cBhvr>
                                      <p:to>
                                        <p:strVal val="visible"/>
                                      </p:to>
                                    </p:set>
                                    <p:animEffect transition="in" filter="dissolve">
                                      <p:cBhvr>
                                        <p:cTn id="43"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P spid="1041" grpId="0" animBg="1"/>
      <p:bldP spid="1043" grpId="0" animBg="1"/>
      <p:bldP spid="1044" grpId="0" animBg="1"/>
      <p:bldP spid="1048" grpId="0"/>
      <p:bldP spid="104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CC5E-58D4-B685-928E-A05697CCACE5}"/>
            </a:ext>
          </a:extLst>
        </p:cNvPr>
        <p:cNvGrpSpPr/>
        <p:nvPr/>
      </p:nvGrpSpPr>
      <p:grpSpPr>
        <a:xfrm>
          <a:off x="0" y="0"/>
          <a:ext cx="0" cy="0"/>
          <a:chOff x="0" y="0"/>
          <a:chExt cx="0" cy="0"/>
        </a:xfrm>
      </p:grpSpPr>
      <p:sp>
        <p:nvSpPr>
          <p:cNvPr id="41" name="平行四边形 40">
            <a:extLst>
              <a:ext uri="{FF2B5EF4-FFF2-40B4-BE49-F238E27FC236}">
                <a16:creationId xmlns:a16="http://schemas.microsoft.com/office/drawing/2014/main" id="{C95DAFF8-C19B-F1D5-5C59-21D48DE6777A}"/>
              </a:ext>
            </a:extLst>
          </p:cNvPr>
          <p:cNvSpPr/>
          <p:nvPr/>
        </p:nvSpPr>
        <p:spPr>
          <a:xfrm rot="20779766">
            <a:off x="2129566" y="2035022"/>
            <a:ext cx="1143000" cy="1101181"/>
          </a:xfrm>
          <a:prstGeom prst="parallelogram">
            <a:avLst/>
          </a:prstGeom>
          <a:pattFill prst="diagBrick">
            <a:fgClr>
              <a:schemeClr val="accent2">
                <a:lumMod val="75000"/>
              </a:schemeClr>
            </a:fgClr>
            <a:bgClr>
              <a:schemeClr val="accent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7E6F4"/>
              </a:solidFill>
            </a:endParaRPr>
          </a:p>
        </p:txBody>
      </p:sp>
      <p:sp>
        <p:nvSpPr>
          <p:cNvPr id="3" name="标题 2">
            <a:extLst>
              <a:ext uri="{FF2B5EF4-FFF2-40B4-BE49-F238E27FC236}">
                <a16:creationId xmlns:a16="http://schemas.microsoft.com/office/drawing/2014/main" id="{88B9B1C0-21BF-63F6-59A7-16D589F4BE08}"/>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RF Domain Rendering</a:t>
            </a:r>
          </a:p>
        </p:txBody>
      </p:sp>
      <p:sp>
        <p:nvSpPr>
          <p:cNvPr id="4" name="灯片编号占位符 3">
            <a:extLst>
              <a:ext uri="{FF2B5EF4-FFF2-40B4-BE49-F238E27FC236}">
                <a16:creationId xmlns:a16="http://schemas.microsoft.com/office/drawing/2014/main" id="{820A3199-3DE1-8593-383B-70DBB5ED1BCF}"/>
              </a:ext>
            </a:extLst>
          </p:cNvPr>
          <p:cNvSpPr>
            <a:spLocks noGrp="1"/>
          </p:cNvSpPr>
          <p:nvPr>
            <p:ph type="sldNum" sz="quarter" idx="12"/>
          </p:nvPr>
        </p:nvSpPr>
        <p:spPr/>
        <p:txBody>
          <a:bodyPr/>
          <a:lstStyle/>
          <a:p>
            <a:fld id="{B6F15528-21DE-4FAA-801E-634DDDAF4B2B}" type="slidenum">
              <a:rPr lang="en-US" smtClean="0"/>
              <a:t>12</a:t>
            </a:fld>
            <a:endParaRPr lang="en-US" dirty="0"/>
          </a:p>
        </p:txBody>
      </p:sp>
      <p:pic>
        <p:nvPicPr>
          <p:cNvPr id="5" name="Picture 1">
            <a:extLst>
              <a:ext uri="{FF2B5EF4-FFF2-40B4-BE49-F238E27FC236}">
                <a16:creationId xmlns:a16="http://schemas.microsoft.com/office/drawing/2014/main" id="{DF57E66C-9933-0B8B-60D3-9202D63C4966}"/>
              </a:ext>
            </a:extLst>
          </p:cNvPr>
          <p:cNvPicPr>
            <a:picLocks noChangeAspect="1"/>
          </p:cNvPicPr>
          <p:nvPr/>
        </p:nvPicPr>
        <p:blipFill>
          <a:blip r:embed="rId3"/>
          <a:stretch>
            <a:fillRect/>
          </a:stretch>
        </p:blipFill>
        <p:spPr>
          <a:xfrm>
            <a:off x="185242" y="3422924"/>
            <a:ext cx="876300" cy="1168400"/>
          </a:xfrm>
          <a:prstGeom prst="rect">
            <a:avLst/>
          </a:prstGeom>
        </p:spPr>
      </p:pic>
      <p:grpSp>
        <p:nvGrpSpPr>
          <p:cNvPr id="7" name="组合 6">
            <a:extLst>
              <a:ext uri="{FF2B5EF4-FFF2-40B4-BE49-F238E27FC236}">
                <a16:creationId xmlns:a16="http://schemas.microsoft.com/office/drawing/2014/main" id="{68159598-BEB5-1D81-8A6E-8DA9FCA058BF}"/>
              </a:ext>
            </a:extLst>
          </p:cNvPr>
          <p:cNvGrpSpPr/>
          <p:nvPr/>
        </p:nvGrpSpPr>
        <p:grpSpPr>
          <a:xfrm>
            <a:off x="6269745" y="4257216"/>
            <a:ext cx="763712" cy="986461"/>
            <a:chOff x="10437988" y="3212765"/>
            <a:chExt cx="763712" cy="986461"/>
          </a:xfrm>
        </p:grpSpPr>
        <p:pic>
          <p:nvPicPr>
            <p:cNvPr id="8" name="Picture 72">
              <a:extLst>
                <a:ext uri="{FF2B5EF4-FFF2-40B4-BE49-F238E27FC236}">
                  <a16:creationId xmlns:a16="http://schemas.microsoft.com/office/drawing/2014/main" id="{8DA51FDF-EC18-C94E-EBDD-76A9401FC9E4}"/>
                </a:ext>
              </a:extLst>
            </p:cNvPr>
            <p:cNvPicPr>
              <a:picLocks noChangeAspect="1"/>
            </p:cNvPicPr>
            <p:nvPr/>
          </p:nvPicPr>
          <p:blipFill>
            <a:blip r:embed="rId4"/>
            <a:stretch>
              <a:fillRect/>
            </a:stretch>
          </p:blipFill>
          <p:spPr>
            <a:xfrm>
              <a:off x="10437988" y="3212765"/>
              <a:ext cx="763712" cy="986461"/>
            </a:xfrm>
            <a:prstGeom prst="rect">
              <a:avLst/>
            </a:prstGeom>
          </p:spPr>
        </p:pic>
        <p:sp>
          <p:nvSpPr>
            <p:cNvPr id="9" name="TextBox 73">
              <a:extLst>
                <a:ext uri="{FF2B5EF4-FFF2-40B4-BE49-F238E27FC236}">
                  <a16:creationId xmlns:a16="http://schemas.microsoft.com/office/drawing/2014/main" id="{8BB4FFD5-E63C-A159-EE95-0EBE7C2136C5}"/>
                </a:ext>
              </a:extLst>
            </p:cNvPr>
            <p:cNvSpPr txBox="1"/>
            <p:nvPr/>
          </p:nvSpPr>
          <p:spPr>
            <a:xfrm>
              <a:off x="10612896" y="3212765"/>
              <a:ext cx="413896" cy="338554"/>
            </a:xfrm>
            <a:prstGeom prst="rect">
              <a:avLst/>
            </a:prstGeom>
            <a:noFill/>
          </p:spPr>
          <p:txBody>
            <a:bodyPr wrap="none" rtlCol="0">
              <a:spAutoFit/>
            </a:bodyPr>
            <a:lstStyle/>
            <a:p>
              <a:r>
                <a:rPr lang="en-CN" sz="1600" b="1"/>
                <a:t>RX</a:t>
              </a:r>
              <a:endParaRPr lang="en-CN" sz="1600" b="1" dirty="0"/>
            </a:p>
          </p:txBody>
        </p:sp>
      </p:grpSp>
      <p:sp>
        <p:nvSpPr>
          <p:cNvPr id="10" name="Data 50">
            <a:extLst>
              <a:ext uri="{FF2B5EF4-FFF2-40B4-BE49-F238E27FC236}">
                <a16:creationId xmlns:a16="http://schemas.microsoft.com/office/drawing/2014/main" id="{DF7F1D3E-3B60-98ED-357C-5BDE43FBBA4F}"/>
              </a:ext>
            </a:extLst>
          </p:cNvPr>
          <p:cNvSpPr/>
          <p:nvPr/>
        </p:nvSpPr>
        <p:spPr>
          <a:xfrm rot="1233104">
            <a:off x="2411312" y="5058822"/>
            <a:ext cx="1063327" cy="639314"/>
          </a:xfrm>
          <a:prstGeom prst="flowChartInputOutput">
            <a:avLst/>
          </a:pr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cxnSp>
        <p:nvCxnSpPr>
          <p:cNvPr id="11" name="Straight Arrow Connector 42">
            <a:extLst>
              <a:ext uri="{FF2B5EF4-FFF2-40B4-BE49-F238E27FC236}">
                <a16:creationId xmlns:a16="http://schemas.microsoft.com/office/drawing/2014/main" id="{2E6903AE-3BDF-DB65-C8E1-B280F76492D1}"/>
              </a:ext>
            </a:extLst>
          </p:cNvPr>
          <p:cNvCxnSpPr>
            <a:cxnSpLocks/>
            <a:stCxn id="9" idx="2"/>
            <a:endCxn id="13" idx="6"/>
          </p:cNvCxnSpPr>
          <p:nvPr/>
        </p:nvCxnSpPr>
        <p:spPr>
          <a:xfrm flipH="1">
            <a:off x="3036284" y="4595770"/>
            <a:ext cx="3615317" cy="713823"/>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42">
            <a:extLst>
              <a:ext uri="{FF2B5EF4-FFF2-40B4-BE49-F238E27FC236}">
                <a16:creationId xmlns:a16="http://schemas.microsoft.com/office/drawing/2014/main" id="{286DB952-CB5A-5D64-FF4F-C782CF8B920E}"/>
              </a:ext>
            </a:extLst>
          </p:cNvPr>
          <p:cNvCxnSpPr>
            <a:cxnSpLocks/>
            <a:stCxn id="13" idx="2"/>
            <a:endCxn id="5" idx="3"/>
          </p:cNvCxnSpPr>
          <p:nvPr/>
        </p:nvCxnSpPr>
        <p:spPr>
          <a:xfrm flipH="1" flipV="1">
            <a:off x="1061542" y="4007124"/>
            <a:ext cx="1793980" cy="1302469"/>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82">
            <a:extLst>
              <a:ext uri="{FF2B5EF4-FFF2-40B4-BE49-F238E27FC236}">
                <a16:creationId xmlns:a16="http://schemas.microsoft.com/office/drawing/2014/main" id="{4CE89897-4A92-2391-6FA9-78BC400EBD87}"/>
              </a:ext>
            </a:extLst>
          </p:cNvPr>
          <p:cNvSpPr/>
          <p:nvPr/>
        </p:nvSpPr>
        <p:spPr>
          <a:xfrm>
            <a:off x="2855522" y="5219212"/>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Data 50">
            <a:extLst>
              <a:ext uri="{FF2B5EF4-FFF2-40B4-BE49-F238E27FC236}">
                <a16:creationId xmlns:a16="http://schemas.microsoft.com/office/drawing/2014/main" id="{45CEF02C-27B1-37BE-67EC-087CEF5A7404}"/>
              </a:ext>
            </a:extLst>
          </p:cNvPr>
          <p:cNvSpPr/>
          <p:nvPr/>
        </p:nvSpPr>
        <p:spPr>
          <a:xfrm rot="16200000">
            <a:off x="4711619" y="2153280"/>
            <a:ext cx="1429183" cy="776528"/>
          </a:xfrm>
          <a:prstGeom prst="flowChartInputOutput">
            <a:avLst/>
          </a:prstGeom>
          <a:blipFill>
            <a:blip r:embed="rId6"/>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sp>
        <p:nvSpPr>
          <p:cNvPr id="15" name="Oval 82">
            <a:extLst>
              <a:ext uri="{FF2B5EF4-FFF2-40B4-BE49-F238E27FC236}">
                <a16:creationId xmlns:a16="http://schemas.microsoft.com/office/drawing/2014/main" id="{7EE15F0B-349E-1A25-7992-1237C5F21D95}"/>
              </a:ext>
            </a:extLst>
          </p:cNvPr>
          <p:cNvSpPr/>
          <p:nvPr/>
        </p:nvSpPr>
        <p:spPr>
          <a:xfrm>
            <a:off x="5347236" y="2451202"/>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16" name="Straight Arrow Connector 42">
            <a:extLst>
              <a:ext uri="{FF2B5EF4-FFF2-40B4-BE49-F238E27FC236}">
                <a16:creationId xmlns:a16="http://schemas.microsoft.com/office/drawing/2014/main" id="{CD97822D-0F87-519D-F22C-8A3DFDF84DB8}"/>
              </a:ext>
            </a:extLst>
          </p:cNvPr>
          <p:cNvCxnSpPr>
            <a:cxnSpLocks/>
            <a:stCxn id="43" idx="3"/>
            <a:endCxn id="5" idx="3"/>
          </p:cNvCxnSpPr>
          <p:nvPr/>
        </p:nvCxnSpPr>
        <p:spPr>
          <a:xfrm flipH="1">
            <a:off x="1061542" y="2723386"/>
            <a:ext cx="1536127" cy="1283738"/>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42">
            <a:extLst>
              <a:ext uri="{FF2B5EF4-FFF2-40B4-BE49-F238E27FC236}">
                <a16:creationId xmlns:a16="http://schemas.microsoft.com/office/drawing/2014/main" id="{401713DD-972D-B34D-B482-C7ADB10C2919}"/>
              </a:ext>
            </a:extLst>
          </p:cNvPr>
          <p:cNvCxnSpPr>
            <a:cxnSpLocks/>
            <a:stCxn id="9" idx="0"/>
            <a:endCxn id="15" idx="6"/>
          </p:cNvCxnSpPr>
          <p:nvPr/>
        </p:nvCxnSpPr>
        <p:spPr>
          <a:xfrm flipH="1" flipV="1">
            <a:off x="5527998" y="2541583"/>
            <a:ext cx="1123603" cy="1715633"/>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48">
            <a:extLst>
              <a:ext uri="{FF2B5EF4-FFF2-40B4-BE49-F238E27FC236}">
                <a16:creationId xmlns:a16="http://schemas.microsoft.com/office/drawing/2014/main" id="{BB467B79-551F-F043-1ED9-47246C892BFD}"/>
              </a:ext>
            </a:extLst>
          </p:cNvPr>
          <p:cNvSpPr txBox="1"/>
          <p:nvPr/>
        </p:nvSpPr>
        <p:spPr>
          <a:xfrm rot="1297238">
            <a:off x="4808419" y="1657675"/>
            <a:ext cx="135135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t>
            </a:r>
            <a:endParaRPr lang="en-CN" sz="1600" dirty="0">
              <a:solidFill>
                <a:schemeClr val="bg1"/>
              </a:solidFill>
            </a:endParaRPr>
          </a:p>
        </p:txBody>
      </p:sp>
      <p:sp>
        <p:nvSpPr>
          <p:cNvPr id="19" name="TextBox 48">
            <a:extLst>
              <a:ext uri="{FF2B5EF4-FFF2-40B4-BE49-F238E27FC236}">
                <a16:creationId xmlns:a16="http://schemas.microsoft.com/office/drawing/2014/main" id="{1E195092-DEB4-9E04-B2B6-11C18F231DA2}"/>
              </a:ext>
            </a:extLst>
          </p:cNvPr>
          <p:cNvSpPr txBox="1"/>
          <p:nvPr/>
        </p:nvSpPr>
        <p:spPr>
          <a:xfrm rot="1260000">
            <a:off x="1956430" y="5609376"/>
            <a:ext cx="135135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t>
            </a:r>
            <a:endParaRPr lang="en-CN" sz="1600" dirty="0">
              <a:solidFill>
                <a:schemeClr val="bg1"/>
              </a:solidFill>
            </a:endParaRPr>
          </a:p>
        </p:txBody>
      </p:sp>
      <mc:AlternateContent xmlns:mc="http://schemas.openxmlformats.org/markup-compatibility/2006" xmlns:a14="http://schemas.microsoft.com/office/drawing/2010/main">
        <mc:Choice Requires="a14">
          <p:sp>
            <p:nvSpPr>
              <p:cNvPr id="20" name="TextBox 51">
                <a:extLst>
                  <a:ext uri="{FF2B5EF4-FFF2-40B4-BE49-F238E27FC236}">
                    <a16:creationId xmlns:a16="http://schemas.microsoft.com/office/drawing/2014/main" id="{22DDF55F-4E4E-8C49-22A0-B10D737B5A31}"/>
                  </a:ext>
                </a:extLst>
              </p:cNvPr>
              <p:cNvSpPr txBox="1"/>
              <p:nvPr/>
            </p:nvSpPr>
            <p:spPr>
              <a:xfrm>
                <a:off x="6568213" y="3702375"/>
                <a:ext cx="822020" cy="4296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solidFill>
                              <a:latin typeface="Cambria Math" panose="02040503050406030204" pitchFamily="18" charset="0"/>
                            </a:rPr>
                          </m:ctrlPr>
                        </m:sSubSupPr>
                        <m:e>
                          <m:r>
                            <a:rPr lang="en-US" sz="2000" b="0" i="1" smtClean="0">
                              <a:solidFill>
                                <a:schemeClr val="bg1"/>
                              </a:solidFill>
                              <a:latin typeface="Cambria Math" panose="02040503050406030204" pitchFamily="18" charset="0"/>
                            </a:rPr>
                            <m:t>𝑆</m:t>
                          </m:r>
                        </m:e>
                        <m:sub>
                          <m:r>
                            <a:rPr lang="en-US" sz="2000" b="0" i="1" smtClean="0">
                              <a:solidFill>
                                <a:schemeClr val="bg1"/>
                              </a:solidFill>
                              <a:latin typeface="Cambria Math" panose="02040503050406030204" pitchFamily="18" charset="0"/>
                            </a:rPr>
                            <m:t>𝑟𝑎𝑦</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𝑟𝑥</m:t>
                          </m:r>
                        </m:sup>
                      </m:sSubSup>
                    </m:oMath>
                  </m:oMathPara>
                </a14:m>
                <a:endParaRPr lang="en-US" sz="2000" b="0" dirty="0">
                  <a:solidFill>
                    <a:schemeClr val="bg1"/>
                  </a:solidFill>
                </a:endParaRPr>
              </a:p>
            </p:txBody>
          </p:sp>
        </mc:Choice>
        <mc:Fallback xmlns="">
          <p:sp>
            <p:nvSpPr>
              <p:cNvPr id="20" name="TextBox 51">
                <a:extLst>
                  <a:ext uri="{FF2B5EF4-FFF2-40B4-BE49-F238E27FC236}">
                    <a16:creationId xmlns:a16="http://schemas.microsoft.com/office/drawing/2014/main" id="{22DDF55F-4E4E-8C49-22A0-B10D737B5A31}"/>
                  </a:ext>
                </a:extLst>
              </p:cNvPr>
              <p:cNvSpPr txBox="1">
                <a:spLocks noRot="1" noChangeAspect="1" noMove="1" noResize="1" noEditPoints="1" noAdjustHandles="1" noChangeArrowheads="1" noChangeShapeType="1" noTextEdit="1"/>
              </p:cNvSpPr>
              <p:nvPr/>
            </p:nvSpPr>
            <p:spPr>
              <a:xfrm>
                <a:off x="6568213" y="3702375"/>
                <a:ext cx="822020" cy="429605"/>
              </a:xfrm>
              <a:prstGeom prst="rect">
                <a:avLst/>
              </a:prstGeom>
              <a:blipFill>
                <a:blip r:embed="rId7"/>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51">
                <a:extLst>
                  <a:ext uri="{FF2B5EF4-FFF2-40B4-BE49-F238E27FC236}">
                    <a16:creationId xmlns:a16="http://schemas.microsoft.com/office/drawing/2014/main" id="{A0D4FBA5-5912-9C4D-5712-B991612DAFC3}"/>
                  </a:ext>
                </a:extLst>
              </p:cNvPr>
              <p:cNvSpPr txBox="1"/>
              <p:nvPr/>
            </p:nvSpPr>
            <p:spPr>
              <a:xfrm>
                <a:off x="5858735" y="4737718"/>
                <a:ext cx="822020" cy="429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solidFill>
                              <a:latin typeface="Cambria Math" panose="02040503050406030204" pitchFamily="18" charset="0"/>
                            </a:rPr>
                          </m:ctrlPr>
                        </m:sSubSupPr>
                        <m:e>
                          <m:r>
                            <a:rPr lang="en-US" sz="2000" b="0" i="1" smtClean="0">
                              <a:solidFill>
                                <a:schemeClr val="bg1"/>
                              </a:solidFill>
                              <a:latin typeface="Cambria Math" panose="02040503050406030204" pitchFamily="18" charset="0"/>
                            </a:rPr>
                            <m:t>𝑆</m:t>
                          </m:r>
                        </m:e>
                        <m:sub>
                          <m:r>
                            <a:rPr lang="en-US" sz="2000" b="0" i="1" smtClean="0">
                              <a:solidFill>
                                <a:schemeClr val="bg1"/>
                              </a:solidFill>
                              <a:latin typeface="Cambria Math" panose="02040503050406030204" pitchFamily="18" charset="0"/>
                            </a:rPr>
                            <m:t>𝑟𝑎𝑦</m:t>
                          </m:r>
                          <m:r>
                            <a:rPr lang="en-US" sz="2000" b="0" i="1" smtClean="0">
                              <a:solidFill>
                                <a:schemeClr val="bg1"/>
                              </a:solidFill>
                              <a:latin typeface="Cambria Math" panose="02040503050406030204" pitchFamily="18" charset="0"/>
                            </a:rPr>
                            <m:t>2</m:t>
                          </m:r>
                        </m:sub>
                        <m:sup>
                          <m:r>
                            <a:rPr lang="en-US" sz="2000" b="0" i="1" smtClean="0">
                              <a:solidFill>
                                <a:schemeClr val="bg1"/>
                              </a:solidFill>
                              <a:latin typeface="Cambria Math" panose="02040503050406030204" pitchFamily="18" charset="0"/>
                            </a:rPr>
                            <m:t>𝑟𝑥</m:t>
                          </m:r>
                        </m:sup>
                      </m:sSubSup>
                    </m:oMath>
                  </m:oMathPara>
                </a14:m>
                <a:endParaRPr lang="en-US" sz="2000" b="0" dirty="0">
                  <a:solidFill>
                    <a:schemeClr val="bg1"/>
                  </a:solidFill>
                </a:endParaRPr>
              </a:p>
            </p:txBody>
          </p:sp>
        </mc:Choice>
        <mc:Fallback xmlns="">
          <p:sp>
            <p:nvSpPr>
              <p:cNvPr id="29" name="TextBox 51">
                <a:extLst>
                  <a:ext uri="{FF2B5EF4-FFF2-40B4-BE49-F238E27FC236}">
                    <a16:creationId xmlns:a16="http://schemas.microsoft.com/office/drawing/2014/main" id="{A0D4FBA5-5912-9C4D-5712-B991612DAFC3}"/>
                  </a:ext>
                </a:extLst>
              </p:cNvPr>
              <p:cNvSpPr txBox="1">
                <a:spLocks noRot="1" noChangeAspect="1" noMove="1" noResize="1" noEditPoints="1" noAdjustHandles="1" noChangeArrowheads="1" noChangeShapeType="1" noTextEdit="1"/>
              </p:cNvSpPr>
              <p:nvPr/>
            </p:nvSpPr>
            <p:spPr>
              <a:xfrm>
                <a:off x="5858735" y="4737718"/>
                <a:ext cx="822020" cy="429926"/>
              </a:xfrm>
              <a:prstGeom prst="rect">
                <a:avLst/>
              </a:prstGeom>
              <a:blipFill>
                <a:blip r:embed="rId8"/>
                <a:stretch>
                  <a:fillRect b="-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48">
                <a:extLst>
                  <a:ext uri="{FF2B5EF4-FFF2-40B4-BE49-F238E27FC236}">
                    <a16:creationId xmlns:a16="http://schemas.microsoft.com/office/drawing/2014/main" id="{6E7B45EF-046E-8E76-0D2A-5E28500D6B2A}"/>
                  </a:ext>
                </a:extLst>
              </p:cNvPr>
              <p:cNvSpPr txBox="1"/>
              <p:nvPr/>
            </p:nvSpPr>
            <p:spPr>
              <a:xfrm>
                <a:off x="1251433" y="4987125"/>
                <a:ext cx="1691542" cy="607474"/>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Intact</a:t>
                </a:r>
              </a:p>
              <a:p>
                <a:r>
                  <a:rPr lang="en-US" sz="1600" b="1" dirty="0">
                    <a:solidFill>
                      <a:schemeClr val="bg1"/>
                    </a:solidFill>
                    <a:latin typeface="Arial" panose="020B0604020202020204" pitchFamily="34" charset="0"/>
                    <a:cs typeface="Arial" panose="020B0604020202020204" pitchFamily="34" charset="0"/>
                  </a:rPr>
                  <a:t>Attenuation </a:t>
                </a:r>
                <a14:m>
                  <m:oMath xmlns:m="http://schemas.openxmlformats.org/officeDocument/2006/math">
                    <m:sSub>
                      <m:sSubPr>
                        <m:ctrlPr>
                          <a:rPr lang="en-US" sz="1600" b="1" i="1" smtClean="0">
                            <a:solidFill>
                              <a:schemeClr val="bg1"/>
                            </a:solidFill>
                            <a:latin typeface="Cambria Math" panose="02040503050406030204" pitchFamily="18" charset="0"/>
                            <a:cs typeface="Arial" panose="020B0604020202020204" pitchFamily="34" charset="0"/>
                          </a:rPr>
                        </m:ctrlPr>
                      </m:sSubPr>
                      <m:e>
                        <m:sSub>
                          <m:sSubPr>
                            <m:ctrlPr>
                              <a:rPr lang="en-US" sz="1600" b="1" i="1" smtClean="0">
                                <a:solidFill>
                                  <a:schemeClr val="bg1"/>
                                </a:solidFill>
                                <a:latin typeface="Cambria Math" panose="02040503050406030204" pitchFamily="18" charset="0"/>
                                <a:cs typeface="Arial" panose="020B0604020202020204" pitchFamily="34" charset="0"/>
                              </a:rPr>
                            </m:ctrlPr>
                          </m:sSubPr>
                          <m:e>
                            <m:r>
                              <m:rPr>
                                <m:sty m:val="p"/>
                              </m:rPr>
                              <a:rPr lang="en-US" sz="1600" b="1" i="1" smtClean="0">
                                <a:solidFill>
                                  <a:schemeClr val="bg1"/>
                                </a:solidFill>
                                <a:latin typeface="Cambria Math" panose="02040503050406030204" pitchFamily="18" charset="0"/>
                                <a:cs typeface="Arial" panose="020B0604020202020204" pitchFamily="34" charset="0"/>
                              </a:rPr>
                              <m:t>δ</m:t>
                            </m:r>
                          </m:e>
                          <m:sub>
                            <m:r>
                              <a:rPr lang="en-US" sz="1600" b="1" i="1" smtClean="0">
                                <a:solidFill>
                                  <a:schemeClr val="bg1"/>
                                </a:solidFill>
                                <a:latin typeface="Cambria Math" panose="02040503050406030204" pitchFamily="18" charset="0"/>
                                <a:cs typeface="Arial" panose="020B0604020202020204" pitchFamily="34" charset="0"/>
                              </a:rPr>
                              <m:t>𝟐</m:t>
                            </m:r>
                          </m:sub>
                        </m:sSub>
                      </m:e>
                      <m:sub>
                        <m:r>
                          <a:rPr lang="en-US" sz="1600" b="1" i="1" smtClean="0">
                            <a:solidFill>
                              <a:schemeClr val="bg1"/>
                            </a:solidFill>
                            <a:latin typeface="Cambria Math" panose="02040503050406030204" pitchFamily="18" charset="0"/>
                            <a:cs typeface="Arial" panose="020B0604020202020204" pitchFamily="34" charset="0"/>
                          </a:rPr>
                          <m:t> </m:t>
                        </m:r>
                      </m:sub>
                    </m:sSub>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30" name="TextBox 48">
                <a:extLst>
                  <a:ext uri="{FF2B5EF4-FFF2-40B4-BE49-F238E27FC236}">
                    <a16:creationId xmlns:a16="http://schemas.microsoft.com/office/drawing/2014/main" id="{6E7B45EF-046E-8E76-0D2A-5E28500D6B2A}"/>
                  </a:ext>
                </a:extLst>
              </p:cNvPr>
              <p:cNvSpPr txBox="1">
                <a:spLocks noRot="1" noChangeAspect="1" noMove="1" noResize="1" noEditPoints="1" noAdjustHandles="1" noChangeArrowheads="1" noChangeShapeType="1" noTextEdit="1"/>
              </p:cNvSpPr>
              <p:nvPr/>
            </p:nvSpPr>
            <p:spPr>
              <a:xfrm>
                <a:off x="1251433" y="4987125"/>
                <a:ext cx="1691542" cy="607474"/>
              </a:xfrm>
              <a:prstGeom prst="rect">
                <a:avLst/>
              </a:prstGeom>
              <a:blipFill>
                <a:blip r:embed="rId9"/>
                <a:stretch>
                  <a:fillRect l="-1493" t="-2041" b="-102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48">
                <a:extLst>
                  <a:ext uri="{FF2B5EF4-FFF2-40B4-BE49-F238E27FC236}">
                    <a16:creationId xmlns:a16="http://schemas.microsoft.com/office/drawing/2014/main" id="{6326A08D-E56D-9175-24FC-8AE2E79594C1}"/>
                  </a:ext>
                </a:extLst>
              </p:cNvPr>
              <p:cNvSpPr txBox="1"/>
              <p:nvPr/>
            </p:nvSpPr>
            <p:spPr>
              <a:xfrm>
                <a:off x="5774175" y="2178895"/>
                <a:ext cx="1973038" cy="649473"/>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Intact</a:t>
                </a:r>
              </a:p>
              <a:p>
                <a:r>
                  <a:rPr lang="en-US" sz="1600" b="1" dirty="0">
                    <a:solidFill>
                      <a:schemeClr val="bg1"/>
                    </a:solidFill>
                    <a:latin typeface="Arial" panose="020B0604020202020204" pitchFamily="34" charset="0"/>
                    <a:cs typeface="Arial" panose="020B0604020202020204" pitchFamily="34" charset="0"/>
                  </a:rPr>
                  <a:t>Attenuation </a:t>
                </a:r>
                <a14:m>
                  <m:oMath xmlns:m="http://schemas.openxmlformats.org/officeDocument/2006/math">
                    <m:sSubSup>
                      <m:sSubSupPr>
                        <m:ctrlPr>
                          <a:rPr lang="en-US" sz="1600" b="1" i="1" smtClean="0">
                            <a:solidFill>
                              <a:schemeClr val="bg1"/>
                            </a:solidFill>
                            <a:latin typeface="Cambria Math" panose="02040503050406030204" pitchFamily="18" charset="0"/>
                            <a:cs typeface="Arial" panose="020B0604020202020204" pitchFamily="34" charset="0"/>
                          </a:rPr>
                        </m:ctrlPr>
                      </m:sSubSupPr>
                      <m:e>
                        <m:r>
                          <m:rPr>
                            <m:sty m:val="p"/>
                          </m:rPr>
                          <a:rPr lang="en-US" sz="1600" b="1" i="1" smtClean="0">
                            <a:solidFill>
                              <a:schemeClr val="bg1"/>
                            </a:solidFill>
                            <a:latin typeface="Cambria Math" panose="02040503050406030204" pitchFamily="18" charset="0"/>
                            <a:cs typeface="Arial" panose="020B0604020202020204" pitchFamily="34" charset="0"/>
                          </a:rPr>
                          <m:t>δ</m:t>
                        </m:r>
                      </m:e>
                      <m:sub>
                        <m:r>
                          <a:rPr lang="en-US" sz="1600" b="1" i="1" smtClean="0">
                            <a:solidFill>
                              <a:schemeClr val="bg1"/>
                            </a:solidFill>
                            <a:latin typeface="Cambria Math" panose="02040503050406030204" pitchFamily="18" charset="0"/>
                            <a:cs typeface="Arial" panose="020B0604020202020204" pitchFamily="34" charset="0"/>
                          </a:rPr>
                          <m:t>𝟏</m:t>
                        </m:r>
                      </m:sub>
                      <m:sup>
                        <m:r>
                          <a:rPr lang="en-US" sz="1600" b="1" i="1" smtClean="0">
                            <a:solidFill>
                              <a:schemeClr val="bg1"/>
                            </a:solidFill>
                            <a:latin typeface="Cambria Math" panose="02040503050406030204" pitchFamily="18" charset="0"/>
                            <a:cs typeface="Arial" panose="020B0604020202020204" pitchFamily="34" charset="0"/>
                          </a:rPr>
                          <m:t>(</m:t>
                        </m:r>
                        <m:r>
                          <a:rPr lang="en-US" sz="1600" b="1" i="1" smtClean="0">
                            <a:solidFill>
                              <a:schemeClr val="bg1"/>
                            </a:solidFill>
                            <a:latin typeface="Cambria Math" panose="02040503050406030204" pitchFamily="18" charset="0"/>
                            <a:cs typeface="Arial" panose="020B0604020202020204" pitchFamily="34" charset="0"/>
                          </a:rPr>
                          <m:t>𝟐</m:t>
                        </m:r>
                        <m:r>
                          <a:rPr lang="en-US" sz="1600" b="1" i="1" smtClean="0">
                            <a:solidFill>
                              <a:schemeClr val="bg1"/>
                            </a:solidFill>
                            <a:latin typeface="Cambria Math" panose="02040503050406030204" pitchFamily="18" charset="0"/>
                            <a:cs typeface="Arial" panose="020B0604020202020204" pitchFamily="34" charset="0"/>
                          </a:rPr>
                          <m:t>)</m:t>
                        </m:r>
                      </m:sup>
                    </m:sSubSup>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31" name="TextBox 48">
                <a:extLst>
                  <a:ext uri="{FF2B5EF4-FFF2-40B4-BE49-F238E27FC236}">
                    <a16:creationId xmlns:a16="http://schemas.microsoft.com/office/drawing/2014/main" id="{6326A08D-E56D-9175-24FC-8AE2E79594C1}"/>
                  </a:ext>
                </a:extLst>
              </p:cNvPr>
              <p:cNvSpPr txBox="1">
                <a:spLocks noRot="1" noChangeAspect="1" noMove="1" noResize="1" noEditPoints="1" noAdjustHandles="1" noChangeArrowheads="1" noChangeShapeType="1" noTextEdit="1"/>
              </p:cNvSpPr>
              <p:nvPr/>
            </p:nvSpPr>
            <p:spPr>
              <a:xfrm>
                <a:off x="5774175" y="2178895"/>
                <a:ext cx="1973038" cy="649473"/>
              </a:xfrm>
              <a:prstGeom prst="rect">
                <a:avLst/>
              </a:prstGeom>
              <a:blipFill>
                <a:blip r:embed="rId10"/>
                <a:stretch>
                  <a:fillRect l="-1274" t="-1923" b="-9615"/>
                </a:stretch>
              </a:blipFill>
            </p:spPr>
            <p:txBody>
              <a:bodyPr/>
              <a:lstStyle/>
              <a:p>
                <a:r>
                  <a:rPr lang="zh-CN" altLang="en-US">
                    <a:noFill/>
                  </a:rPr>
                  <a:t> </a:t>
                </a:r>
              </a:p>
            </p:txBody>
          </p:sp>
        </mc:Fallback>
      </mc:AlternateContent>
      <p:sp>
        <p:nvSpPr>
          <p:cNvPr id="43" name="Oval 82">
            <a:extLst>
              <a:ext uri="{FF2B5EF4-FFF2-40B4-BE49-F238E27FC236}">
                <a16:creationId xmlns:a16="http://schemas.microsoft.com/office/drawing/2014/main" id="{59601D38-C0C9-465B-B1FE-DB9CC2768648}"/>
              </a:ext>
            </a:extLst>
          </p:cNvPr>
          <p:cNvSpPr/>
          <p:nvPr/>
        </p:nvSpPr>
        <p:spPr>
          <a:xfrm>
            <a:off x="2571197" y="2569096"/>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45" name="Straight Arrow Connector 42">
            <a:extLst>
              <a:ext uri="{FF2B5EF4-FFF2-40B4-BE49-F238E27FC236}">
                <a16:creationId xmlns:a16="http://schemas.microsoft.com/office/drawing/2014/main" id="{EAAEA454-8745-966D-5B60-72B73EA59C96}"/>
              </a:ext>
            </a:extLst>
          </p:cNvPr>
          <p:cNvCxnSpPr>
            <a:cxnSpLocks/>
            <a:stCxn id="15" idx="2"/>
            <a:endCxn id="43" idx="6"/>
          </p:cNvCxnSpPr>
          <p:nvPr/>
        </p:nvCxnSpPr>
        <p:spPr>
          <a:xfrm flipH="1">
            <a:off x="2751959" y="2541583"/>
            <a:ext cx="2595277" cy="117894"/>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48">
            <a:extLst>
              <a:ext uri="{FF2B5EF4-FFF2-40B4-BE49-F238E27FC236}">
                <a16:creationId xmlns:a16="http://schemas.microsoft.com/office/drawing/2014/main" id="{EEDC7AC1-3DD7-27E3-D563-698AC6FB9CB9}"/>
              </a:ext>
            </a:extLst>
          </p:cNvPr>
          <p:cNvSpPr txBox="1"/>
          <p:nvPr/>
        </p:nvSpPr>
        <p:spPr>
          <a:xfrm rot="20854622">
            <a:off x="2008177" y="1666641"/>
            <a:ext cx="135135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t>
            </a:r>
            <a:endParaRPr lang="en-CN" sz="1600" dirty="0">
              <a:solidFill>
                <a:schemeClr val="bg1"/>
              </a:solidFill>
            </a:endParaRPr>
          </a:p>
        </p:txBody>
      </p:sp>
      <mc:AlternateContent xmlns:mc="http://schemas.openxmlformats.org/markup-compatibility/2006" xmlns:a14="http://schemas.microsoft.com/office/drawing/2010/main">
        <mc:Choice Requires="a14">
          <p:sp>
            <p:nvSpPr>
              <p:cNvPr id="54" name="TextBox 48">
                <a:extLst>
                  <a:ext uri="{FF2B5EF4-FFF2-40B4-BE49-F238E27FC236}">
                    <a16:creationId xmlns:a16="http://schemas.microsoft.com/office/drawing/2014/main" id="{50BF4D6B-E6BC-274A-DCA5-E416C748C178}"/>
                  </a:ext>
                </a:extLst>
              </p:cNvPr>
              <p:cNvSpPr txBox="1"/>
              <p:nvPr/>
            </p:nvSpPr>
            <p:spPr>
              <a:xfrm>
                <a:off x="1027621" y="2055804"/>
                <a:ext cx="1731658" cy="649473"/>
              </a:xfrm>
              <a:prstGeom prst="rect">
                <a:avLst/>
              </a:prstGeom>
              <a:noFill/>
            </p:spPr>
            <p:txBody>
              <a:bodyPr wrap="square">
                <a:spAutoFit/>
              </a:bodyPr>
              <a:lstStyle>
                <a:defPPr>
                  <a:defRPr lang="en-US"/>
                </a:defPPr>
                <a:lvl1pPr>
                  <a:defRPr sz="1600" b="1">
                    <a:solidFill>
                      <a:schemeClr val="bg1"/>
                    </a:solidFill>
                    <a:latin typeface="Arial" panose="020B0604020202020204" pitchFamily="34" charset="0"/>
                    <a:cs typeface="Arial" panose="020B0604020202020204" pitchFamily="34" charset="0"/>
                  </a:defRPr>
                </a:lvl1pPr>
              </a:lstStyle>
              <a:p>
                <a:r>
                  <a:rPr lang="en-US" dirty="0"/>
                  <a:t>Intact</a:t>
                </a:r>
              </a:p>
              <a:p>
                <a:r>
                  <a:rPr lang="en-US" dirty="0"/>
                  <a:t>Attenuation </a:t>
                </a:r>
                <a14:m>
                  <m:oMath xmlns:m="http://schemas.openxmlformats.org/officeDocument/2006/math">
                    <m:sSubSup>
                      <m:sSubSupPr>
                        <m:ctrlPr>
                          <a:rPr lang="en-US" b="1" i="1" smtClean="0">
                            <a:latin typeface="Cambria Math" panose="02040503050406030204" pitchFamily="18" charset="0"/>
                          </a:rPr>
                        </m:ctrlPr>
                      </m:sSubSupPr>
                      <m:e>
                        <m:r>
                          <m:rPr>
                            <m:sty m:val="p"/>
                          </m:rPr>
                          <a:rPr lang="en-US">
                            <a:latin typeface="Cambria Math" panose="02040503050406030204" pitchFamily="18" charset="0"/>
                          </a:rPr>
                          <m:t>δ</m:t>
                        </m:r>
                      </m:e>
                      <m:sub>
                        <m:r>
                          <a:rPr lang="en-US" b="1" i="0" smtClean="0">
                            <a:latin typeface="Cambria Math" panose="02040503050406030204" pitchFamily="18" charset="0"/>
                          </a:rPr>
                          <m:t>𝟏</m:t>
                        </m:r>
                      </m:sub>
                      <m:sup>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sup>
                    </m:sSubSup>
                  </m:oMath>
                </a14:m>
                <a:endParaRPr lang="en-US" dirty="0"/>
              </a:p>
            </p:txBody>
          </p:sp>
        </mc:Choice>
        <mc:Fallback xmlns="">
          <p:sp>
            <p:nvSpPr>
              <p:cNvPr id="54" name="TextBox 48">
                <a:extLst>
                  <a:ext uri="{FF2B5EF4-FFF2-40B4-BE49-F238E27FC236}">
                    <a16:creationId xmlns:a16="http://schemas.microsoft.com/office/drawing/2014/main" id="{50BF4D6B-E6BC-274A-DCA5-E416C748C178}"/>
                  </a:ext>
                </a:extLst>
              </p:cNvPr>
              <p:cNvSpPr txBox="1">
                <a:spLocks noRot="1" noChangeAspect="1" noMove="1" noResize="1" noEditPoints="1" noAdjustHandles="1" noChangeArrowheads="1" noChangeShapeType="1" noTextEdit="1"/>
              </p:cNvSpPr>
              <p:nvPr/>
            </p:nvSpPr>
            <p:spPr>
              <a:xfrm>
                <a:off x="1027621" y="2055804"/>
                <a:ext cx="1731658" cy="649473"/>
              </a:xfrm>
              <a:prstGeom prst="rect">
                <a:avLst/>
              </a:prstGeom>
              <a:blipFill>
                <a:blip r:embed="rId11"/>
                <a:stretch>
                  <a:fillRect l="-2190" t="-1887" b="-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TextBox 48">
                <a:extLst>
                  <a:ext uri="{FF2B5EF4-FFF2-40B4-BE49-F238E27FC236}">
                    <a16:creationId xmlns:a16="http://schemas.microsoft.com/office/drawing/2014/main" id="{3696786C-EC0E-E384-2C05-3FB556C56F81}"/>
                  </a:ext>
                </a:extLst>
              </p:cNvPr>
              <p:cNvSpPr txBox="1"/>
              <p:nvPr/>
            </p:nvSpPr>
            <p:spPr>
              <a:xfrm>
                <a:off x="3283969" y="4372823"/>
                <a:ext cx="1673871" cy="617348"/>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Free Space Path Loss </a:t>
                </a:r>
                <a14:m>
                  <m:oMath xmlns:m="http://schemas.openxmlformats.org/officeDocument/2006/math">
                    <m:sSubSup>
                      <m:sSubSupPr>
                        <m:ctrlPr>
                          <a:rPr lang="en-US" sz="1600" b="1" i="1" smtClean="0">
                            <a:solidFill>
                              <a:schemeClr val="bg1"/>
                            </a:solidFill>
                            <a:latin typeface="Cambria Math" panose="02040503050406030204" pitchFamily="18" charset="0"/>
                            <a:cs typeface="Arial" panose="020B0604020202020204" pitchFamily="34" charset="0"/>
                          </a:rPr>
                        </m:ctrlPr>
                      </m:sSubSupPr>
                      <m:e>
                        <m:r>
                          <a:rPr lang="en-US" sz="1600" b="1" i="1" smtClean="0">
                            <a:solidFill>
                              <a:schemeClr val="bg1"/>
                            </a:solidFill>
                            <a:latin typeface="Cambria Math" panose="02040503050406030204" pitchFamily="18" charset="0"/>
                            <a:cs typeface="Arial" panose="020B0604020202020204" pitchFamily="34" charset="0"/>
                          </a:rPr>
                          <m:t>𝑯</m:t>
                        </m:r>
                      </m:e>
                      <m:sub>
                        <m:r>
                          <a:rPr lang="en-US" sz="1600" b="1" i="1" smtClean="0">
                            <a:solidFill>
                              <a:schemeClr val="bg1"/>
                            </a:solidFill>
                            <a:latin typeface="Cambria Math" panose="02040503050406030204" pitchFamily="18" charset="0"/>
                            <a:cs typeface="Arial" panose="020B0604020202020204" pitchFamily="34" charset="0"/>
                          </a:rPr>
                          <m:t>𝟐</m:t>
                        </m:r>
                      </m:sub>
                      <m:sup>
                        <m:r>
                          <a:rPr lang="en-US" sz="1600" b="1" i="1" smtClean="0">
                            <a:solidFill>
                              <a:schemeClr val="bg1"/>
                            </a:solidFill>
                            <a:latin typeface="Cambria Math" panose="02040503050406030204" pitchFamily="18" charset="0"/>
                            <a:cs typeface="Arial" panose="020B0604020202020204" pitchFamily="34" charset="0"/>
                          </a:rPr>
                          <m:t>𝑭𝑺</m:t>
                        </m:r>
                      </m:sup>
                    </m:sSubSup>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59" name="TextBox 48">
                <a:extLst>
                  <a:ext uri="{FF2B5EF4-FFF2-40B4-BE49-F238E27FC236}">
                    <a16:creationId xmlns:a16="http://schemas.microsoft.com/office/drawing/2014/main" id="{3696786C-EC0E-E384-2C05-3FB556C56F81}"/>
                  </a:ext>
                </a:extLst>
              </p:cNvPr>
              <p:cNvSpPr txBox="1">
                <a:spLocks noRot="1" noChangeAspect="1" noMove="1" noResize="1" noEditPoints="1" noAdjustHandles="1" noChangeArrowheads="1" noChangeShapeType="1" noTextEdit="1"/>
              </p:cNvSpPr>
              <p:nvPr/>
            </p:nvSpPr>
            <p:spPr>
              <a:xfrm>
                <a:off x="3283969" y="4372823"/>
                <a:ext cx="1673871" cy="617348"/>
              </a:xfrm>
              <a:prstGeom prst="rect">
                <a:avLst/>
              </a:prstGeom>
              <a:blipFill>
                <a:blip r:embed="rId12"/>
                <a:stretch>
                  <a:fillRect l="-2256" t="-4000"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TextBox 48">
                <a:extLst>
                  <a:ext uri="{FF2B5EF4-FFF2-40B4-BE49-F238E27FC236}">
                    <a16:creationId xmlns:a16="http://schemas.microsoft.com/office/drawing/2014/main" id="{29F9575B-609D-E9C9-3817-EC8D025A4F04}"/>
                  </a:ext>
                </a:extLst>
              </p:cNvPr>
              <p:cNvSpPr txBox="1"/>
              <p:nvPr/>
            </p:nvSpPr>
            <p:spPr>
              <a:xfrm>
                <a:off x="3323570" y="2666470"/>
                <a:ext cx="1673871" cy="617348"/>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Free Space Path Loss </a:t>
                </a:r>
                <a14:m>
                  <m:oMath xmlns:m="http://schemas.openxmlformats.org/officeDocument/2006/math">
                    <m:sSubSup>
                      <m:sSubSupPr>
                        <m:ctrlPr>
                          <a:rPr lang="en-US" sz="1600" b="1" i="1" smtClean="0">
                            <a:solidFill>
                              <a:schemeClr val="bg1"/>
                            </a:solidFill>
                            <a:latin typeface="Cambria Math" panose="02040503050406030204" pitchFamily="18" charset="0"/>
                            <a:cs typeface="Arial" panose="020B0604020202020204" pitchFamily="34" charset="0"/>
                          </a:rPr>
                        </m:ctrlPr>
                      </m:sSubSupPr>
                      <m:e>
                        <m:r>
                          <a:rPr lang="en-US" sz="1600" b="1" i="1" smtClean="0">
                            <a:solidFill>
                              <a:schemeClr val="bg1"/>
                            </a:solidFill>
                            <a:latin typeface="Cambria Math" panose="02040503050406030204" pitchFamily="18" charset="0"/>
                            <a:cs typeface="Arial" panose="020B0604020202020204" pitchFamily="34" charset="0"/>
                          </a:rPr>
                          <m:t>𝑯</m:t>
                        </m:r>
                      </m:e>
                      <m:sub>
                        <m:r>
                          <a:rPr lang="en-US" sz="1600" b="1" i="1" smtClean="0">
                            <a:solidFill>
                              <a:schemeClr val="bg1"/>
                            </a:solidFill>
                            <a:latin typeface="Cambria Math" panose="02040503050406030204" pitchFamily="18" charset="0"/>
                            <a:cs typeface="Arial" panose="020B0604020202020204" pitchFamily="34" charset="0"/>
                          </a:rPr>
                          <m:t>𝟏</m:t>
                        </m:r>
                      </m:sub>
                      <m:sup>
                        <m:r>
                          <a:rPr lang="en-US" sz="1600" b="1" i="1" smtClean="0">
                            <a:solidFill>
                              <a:schemeClr val="bg1"/>
                            </a:solidFill>
                            <a:latin typeface="Cambria Math" panose="02040503050406030204" pitchFamily="18" charset="0"/>
                            <a:cs typeface="Arial" panose="020B0604020202020204" pitchFamily="34" charset="0"/>
                          </a:rPr>
                          <m:t>𝑭𝑺</m:t>
                        </m:r>
                      </m:sup>
                    </m:sSubSup>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60" name="TextBox 48">
                <a:extLst>
                  <a:ext uri="{FF2B5EF4-FFF2-40B4-BE49-F238E27FC236}">
                    <a16:creationId xmlns:a16="http://schemas.microsoft.com/office/drawing/2014/main" id="{29F9575B-609D-E9C9-3817-EC8D025A4F04}"/>
                  </a:ext>
                </a:extLst>
              </p:cNvPr>
              <p:cNvSpPr txBox="1">
                <a:spLocks noRot="1" noChangeAspect="1" noMove="1" noResize="1" noEditPoints="1" noAdjustHandles="1" noChangeArrowheads="1" noChangeShapeType="1" noTextEdit="1"/>
              </p:cNvSpPr>
              <p:nvPr/>
            </p:nvSpPr>
            <p:spPr>
              <a:xfrm>
                <a:off x="3323570" y="2666470"/>
                <a:ext cx="1673871" cy="617348"/>
              </a:xfrm>
              <a:prstGeom prst="rect">
                <a:avLst/>
              </a:prstGeom>
              <a:blipFill>
                <a:blip r:embed="rId13"/>
                <a:stretch>
                  <a:fillRect l="-1504" t="-2000"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07EA672D-984B-0C47-048E-4CEC655BE36B}"/>
                  </a:ext>
                </a:extLst>
              </p:cNvPr>
              <p:cNvSpPr txBox="1"/>
              <p:nvPr/>
            </p:nvSpPr>
            <p:spPr>
              <a:xfrm>
                <a:off x="7884522" y="2582947"/>
                <a:ext cx="3805989" cy="694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solidFill>
                              <a:latin typeface="Cambria Math" panose="02040503050406030204" pitchFamily="18" charset="0"/>
                            </a:rPr>
                          </m:ctrlPr>
                        </m:sSubSupPr>
                        <m:e>
                          <m:r>
                            <a:rPr lang="en-US" altLang="zh-CN" i="1">
                              <a:solidFill>
                                <a:schemeClr val="bg1"/>
                              </a:solidFill>
                              <a:latin typeface="Cambria Math" panose="02040503050406030204" pitchFamily="18" charset="0"/>
                            </a:rPr>
                            <m:t>𝐻</m:t>
                          </m:r>
                        </m:e>
                        <m:sub>
                          <m:r>
                            <a:rPr lang="en-US" altLang="zh-CN" i="1">
                              <a:solidFill>
                                <a:schemeClr val="bg1"/>
                              </a:solidFill>
                              <a:latin typeface="Cambria Math" panose="02040503050406030204" pitchFamily="18" charset="0"/>
                            </a:rPr>
                            <m:t>𝑖</m:t>
                          </m:r>
                        </m:sub>
                        <m:sup>
                          <m:r>
                            <a:rPr lang="en-US" altLang="zh-CN" i="1">
                              <a:solidFill>
                                <a:schemeClr val="bg1"/>
                              </a:solidFill>
                              <a:latin typeface="Cambria Math" panose="02040503050406030204" pitchFamily="18" charset="0"/>
                            </a:rPr>
                            <m:t>𝐹𝑆</m:t>
                          </m:r>
                        </m:sup>
                      </m:sSubSup>
                      <m:r>
                        <a:rPr lang="en-US" altLang="zh-CN" i="1">
                          <a:solidFill>
                            <a:schemeClr val="bg1"/>
                          </a:solidFill>
                          <a:latin typeface="Cambria Math" panose="02040503050406030204" pitchFamily="18" charset="0"/>
                        </a:rPr>
                        <m:t> = </m:t>
                      </m:r>
                      <m:f>
                        <m:fPr>
                          <m:ctrlPr>
                            <a:rPr lang="en-US" altLang="zh-CN" i="1" smtClean="0">
                              <a:solidFill>
                                <a:schemeClr val="bg1"/>
                              </a:solidFill>
                              <a:latin typeface="Cambria Math" panose="02040503050406030204" pitchFamily="18" charset="0"/>
                            </a:rPr>
                          </m:ctrlPr>
                        </m:fPr>
                        <m:num>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𝜆</m:t>
                              </m:r>
                            </m:e>
                            <m:sub>
                              <m:r>
                                <a:rPr lang="en-US" altLang="zh-CN" i="1">
                                  <a:solidFill>
                                    <a:schemeClr val="bg1"/>
                                  </a:solidFill>
                                  <a:latin typeface="Cambria Math" panose="02040503050406030204" pitchFamily="18" charset="0"/>
                                </a:rPr>
                                <m:t>𝑐</m:t>
                              </m:r>
                            </m:sub>
                          </m:sSub>
                        </m:num>
                        <m:den>
                          <m:r>
                            <a:rPr lang="en-US" altLang="zh-CN" i="1">
                              <a:solidFill>
                                <a:schemeClr val="bg1"/>
                              </a:solidFill>
                              <a:latin typeface="Cambria Math" panose="02040503050406030204" pitchFamily="18" charset="0"/>
                            </a:rPr>
                            <m:t>4</m:t>
                          </m:r>
                          <m:r>
                            <a:rPr lang="en-US" altLang="zh-CN" i="1">
                              <a:solidFill>
                                <a:schemeClr val="bg1"/>
                              </a:solidFill>
                              <a:latin typeface="Cambria Math" panose="02040503050406030204" pitchFamily="18" charset="0"/>
                            </a:rPr>
                            <m:t>𝜋</m:t>
                          </m:r>
                          <m:r>
                            <a:rPr lang="en-US" altLang="zh-CN" i="1">
                              <a:solidFill>
                                <a:schemeClr val="bg1"/>
                              </a:solidFill>
                              <a:latin typeface="Cambria Math" panose="02040503050406030204" pitchFamily="18" charset="0"/>
                            </a:rPr>
                            <m:t> </m:t>
                          </m:r>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𝑑</m:t>
                              </m:r>
                            </m:e>
                            <m:sub>
                              <m:r>
                                <a:rPr lang="en-US" altLang="zh-CN" i="1">
                                  <a:solidFill>
                                    <a:schemeClr val="bg1"/>
                                  </a:solidFill>
                                  <a:latin typeface="Cambria Math" panose="02040503050406030204" pitchFamily="18" charset="0"/>
                                </a:rPr>
                                <m:t>𝑖</m:t>
                              </m:r>
                            </m:sub>
                          </m:sSub>
                        </m:den>
                      </m:f>
                      <m:r>
                        <a:rPr lang="en-US" altLang="zh-CN" b="0" i="1" smtClean="0">
                          <a:solidFill>
                            <a:schemeClr val="bg1"/>
                          </a:solidFill>
                          <a:latin typeface="Cambria Math" panose="02040503050406030204" pitchFamily="18" charset="0"/>
                        </a:rPr>
                        <m:t>  </m:t>
                      </m:r>
                      <m:r>
                        <a:rPr lang="en-US" altLang="zh-CN" i="1">
                          <a:solidFill>
                            <a:schemeClr val="bg1"/>
                          </a:solidFill>
                          <a:latin typeface="Cambria Math" panose="02040503050406030204" pitchFamily="18" charset="0"/>
                        </a:rPr>
                        <m:t> </m:t>
                      </m:r>
                      <m:sSup>
                        <m:sSupPr>
                          <m:ctrlPr>
                            <a:rPr lang="en-US" altLang="zh-CN" i="1">
                              <a:solidFill>
                                <a:schemeClr val="bg1"/>
                              </a:solidFill>
                              <a:latin typeface="Cambria Math" panose="02040503050406030204" pitchFamily="18" charset="0"/>
                            </a:rPr>
                          </m:ctrlPr>
                        </m:sSupPr>
                        <m:e>
                          <m:r>
                            <a:rPr lang="en-US" altLang="zh-CN" i="1">
                              <a:solidFill>
                                <a:schemeClr val="bg1"/>
                              </a:solidFill>
                              <a:latin typeface="Cambria Math" panose="02040503050406030204" pitchFamily="18" charset="0"/>
                            </a:rPr>
                            <m:t>𝑒</m:t>
                          </m:r>
                        </m:e>
                        <m:sup>
                          <m:r>
                            <a:rPr lang="en-US" altLang="zh-CN" i="1">
                              <a:solidFill>
                                <a:schemeClr val="bg1"/>
                              </a:solidFill>
                              <a:latin typeface="Cambria Math" panose="02040503050406030204" pitchFamily="18" charset="0"/>
                            </a:rPr>
                            <m:t>𝑗</m:t>
                          </m:r>
                          <m:f>
                            <m:fPr>
                              <m:ctrlPr>
                                <a:rPr lang="en-US" altLang="zh-CN" i="1" smtClean="0">
                                  <a:solidFill>
                                    <a:schemeClr val="bg1"/>
                                  </a:solidFill>
                                  <a:latin typeface="Cambria Math" panose="02040503050406030204" pitchFamily="18" charset="0"/>
                                </a:rPr>
                              </m:ctrlPr>
                            </m:fPr>
                            <m:num>
                              <m:r>
                                <a:rPr lang="en-US" altLang="zh-CN" i="1">
                                  <a:solidFill>
                                    <a:schemeClr val="bg1"/>
                                  </a:solidFill>
                                  <a:latin typeface="Cambria Math" panose="02040503050406030204" pitchFamily="18" charset="0"/>
                                </a:rPr>
                                <m:t>2 </m:t>
                              </m:r>
                              <m:r>
                                <a:rPr lang="en-US" altLang="zh-CN" i="1" smtClean="0">
                                  <a:solidFill>
                                    <a:schemeClr val="bg1"/>
                                  </a:solidFill>
                                  <a:latin typeface="Cambria Math" panose="02040503050406030204" pitchFamily="18" charset="0"/>
                                </a:rPr>
                                <m:t>𝜋</m:t>
                              </m:r>
                              <m:r>
                                <a:rPr lang="en-US" altLang="zh-CN" i="1">
                                  <a:solidFill>
                                    <a:schemeClr val="bg1"/>
                                  </a:solidFill>
                                  <a:latin typeface="Cambria Math" panose="02040503050406030204" pitchFamily="18" charset="0"/>
                                </a:rPr>
                                <m:t> </m:t>
                              </m:r>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𝑑</m:t>
                                  </m:r>
                                </m:e>
                                <m:sub>
                                  <m:r>
                                    <a:rPr lang="en-US" altLang="zh-CN" i="1">
                                      <a:solidFill>
                                        <a:schemeClr val="bg1"/>
                                      </a:solidFill>
                                      <a:latin typeface="Cambria Math" panose="02040503050406030204" pitchFamily="18" charset="0"/>
                                    </a:rPr>
                                    <m:t>𝑖</m:t>
                                  </m:r>
                                </m:sub>
                              </m:sSub>
                            </m:num>
                            <m:den>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𝜆</m:t>
                                  </m:r>
                                </m:e>
                                <m:sub>
                                  <m:r>
                                    <a:rPr lang="en-US" altLang="zh-CN" i="1">
                                      <a:solidFill>
                                        <a:schemeClr val="bg1"/>
                                      </a:solidFill>
                                      <a:latin typeface="Cambria Math" panose="02040503050406030204" pitchFamily="18" charset="0"/>
                                    </a:rPr>
                                    <m:t>𝑐</m:t>
                                  </m:r>
                                </m:sub>
                              </m:sSub>
                            </m:den>
                          </m:f>
                        </m:sup>
                      </m:sSup>
                    </m:oMath>
                  </m:oMathPara>
                </a14:m>
                <a:endParaRPr kumimoji="1" lang="zh-CN" altLang="en-US" dirty="0">
                  <a:solidFill>
                    <a:schemeClr val="bg1"/>
                  </a:solidFill>
                </a:endParaRPr>
              </a:p>
            </p:txBody>
          </p:sp>
        </mc:Choice>
        <mc:Fallback xmlns="">
          <p:sp>
            <p:nvSpPr>
              <p:cNvPr id="63" name="文本框 62">
                <a:extLst>
                  <a:ext uri="{FF2B5EF4-FFF2-40B4-BE49-F238E27FC236}">
                    <a16:creationId xmlns:a16="http://schemas.microsoft.com/office/drawing/2014/main" id="{07EA672D-984B-0C47-048E-4CEC655BE36B}"/>
                  </a:ext>
                </a:extLst>
              </p:cNvPr>
              <p:cNvSpPr txBox="1">
                <a:spLocks noRot="1" noChangeAspect="1" noMove="1" noResize="1" noEditPoints="1" noAdjustHandles="1" noChangeArrowheads="1" noChangeShapeType="1" noTextEdit="1"/>
              </p:cNvSpPr>
              <p:nvPr/>
            </p:nvSpPr>
            <p:spPr>
              <a:xfrm>
                <a:off x="7884522" y="2582947"/>
                <a:ext cx="3805989" cy="694934"/>
              </a:xfrm>
              <a:prstGeom prst="rect">
                <a:avLst/>
              </a:prstGeom>
              <a:blipFill>
                <a:blip r:embed="rId14"/>
                <a:stretch>
                  <a:fillRect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6" name="TextBox 48">
                <a:extLst>
                  <a:ext uri="{FF2B5EF4-FFF2-40B4-BE49-F238E27FC236}">
                    <a16:creationId xmlns:a16="http://schemas.microsoft.com/office/drawing/2014/main" id="{EC77F300-B088-DC53-74F8-74EAEAD5A7A4}"/>
                  </a:ext>
                </a:extLst>
              </p:cNvPr>
              <p:cNvSpPr txBox="1"/>
              <p:nvPr/>
            </p:nvSpPr>
            <p:spPr>
              <a:xfrm>
                <a:off x="279388" y="4452305"/>
                <a:ext cx="782154" cy="338554"/>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TX #</a:t>
                </a:r>
                <a14:m>
                  <m:oMath xmlns:m="http://schemas.openxmlformats.org/officeDocument/2006/math">
                    <m:r>
                      <a:rPr lang="en-US" sz="1600" b="1" i="1" dirty="0" smtClean="0">
                        <a:solidFill>
                          <a:schemeClr val="bg1"/>
                        </a:solidFill>
                        <a:latin typeface="Cambria Math" panose="02040503050406030204" pitchFamily="18" charset="0"/>
                        <a:cs typeface="Arial" panose="020B0604020202020204" pitchFamily="34" charset="0"/>
                      </a:rPr>
                      <m:t>𝒊</m:t>
                    </m:r>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1026" name="TextBox 48">
                <a:extLst>
                  <a:ext uri="{FF2B5EF4-FFF2-40B4-BE49-F238E27FC236}">
                    <a16:creationId xmlns:a16="http://schemas.microsoft.com/office/drawing/2014/main" id="{EC77F300-B088-DC53-74F8-74EAEAD5A7A4}"/>
                  </a:ext>
                </a:extLst>
              </p:cNvPr>
              <p:cNvSpPr txBox="1">
                <a:spLocks noRot="1" noChangeAspect="1" noMove="1" noResize="1" noEditPoints="1" noAdjustHandles="1" noChangeArrowheads="1" noChangeShapeType="1" noTextEdit="1"/>
              </p:cNvSpPr>
              <p:nvPr/>
            </p:nvSpPr>
            <p:spPr>
              <a:xfrm>
                <a:off x="279388" y="4452305"/>
                <a:ext cx="782154" cy="338554"/>
              </a:xfrm>
              <a:prstGeom prst="rect">
                <a:avLst/>
              </a:prstGeom>
              <a:blipFill>
                <a:blip r:embed="rId15"/>
                <a:stretch>
                  <a:fillRect l="-4839" t="-7143"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7" name="TextBox 48">
                <a:extLst>
                  <a:ext uri="{FF2B5EF4-FFF2-40B4-BE49-F238E27FC236}">
                    <a16:creationId xmlns:a16="http://schemas.microsoft.com/office/drawing/2014/main" id="{D3773FFA-6421-E00A-5C30-A8BEF20E270C}"/>
                  </a:ext>
                </a:extLst>
              </p:cNvPr>
              <p:cNvSpPr txBox="1"/>
              <p:nvPr/>
            </p:nvSpPr>
            <p:spPr>
              <a:xfrm>
                <a:off x="6798173" y="4459451"/>
                <a:ext cx="782154" cy="338554"/>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RX #</a:t>
                </a:r>
                <a14:m>
                  <m:oMath xmlns:m="http://schemas.openxmlformats.org/officeDocument/2006/math">
                    <m:r>
                      <a:rPr lang="en-US" sz="1600" b="1" i="1" smtClean="0">
                        <a:solidFill>
                          <a:schemeClr val="bg1"/>
                        </a:solidFill>
                        <a:latin typeface="Cambria Math" panose="02040503050406030204" pitchFamily="18" charset="0"/>
                        <a:cs typeface="Arial" panose="020B0604020202020204" pitchFamily="34" charset="0"/>
                      </a:rPr>
                      <m:t>𝒅</m:t>
                    </m:r>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1027" name="TextBox 48">
                <a:extLst>
                  <a:ext uri="{FF2B5EF4-FFF2-40B4-BE49-F238E27FC236}">
                    <a16:creationId xmlns:a16="http://schemas.microsoft.com/office/drawing/2014/main" id="{D3773FFA-6421-E00A-5C30-A8BEF20E270C}"/>
                  </a:ext>
                </a:extLst>
              </p:cNvPr>
              <p:cNvSpPr txBox="1">
                <a:spLocks noRot="1" noChangeAspect="1" noMove="1" noResize="1" noEditPoints="1" noAdjustHandles="1" noChangeArrowheads="1" noChangeShapeType="1" noTextEdit="1"/>
              </p:cNvSpPr>
              <p:nvPr/>
            </p:nvSpPr>
            <p:spPr>
              <a:xfrm>
                <a:off x="6798173" y="4459451"/>
                <a:ext cx="782154" cy="338554"/>
              </a:xfrm>
              <a:prstGeom prst="rect">
                <a:avLst/>
              </a:prstGeom>
              <a:blipFill>
                <a:blip r:embed="rId16"/>
                <a:stretch>
                  <a:fillRect l="-4839" t="-7407" b="-259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8" name="文本框 1027">
                <a:extLst>
                  <a:ext uri="{FF2B5EF4-FFF2-40B4-BE49-F238E27FC236}">
                    <a16:creationId xmlns:a16="http://schemas.microsoft.com/office/drawing/2014/main" id="{643FD12A-13C6-5EC5-6C10-EFEF18D988AB}"/>
                  </a:ext>
                </a:extLst>
              </p:cNvPr>
              <p:cNvSpPr txBox="1"/>
              <p:nvPr/>
            </p:nvSpPr>
            <p:spPr>
              <a:xfrm>
                <a:off x="7383035" y="1683031"/>
                <a:ext cx="4808965" cy="841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solidFill>
                              <a:latin typeface="Cambria Math" panose="02040503050406030204" pitchFamily="18" charset="0"/>
                            </a:rPr>
                          </m:ctrlPr>
                        </m:sSubPr>
                        <m:e>
                          <m:r>
                            <a:rPr lang="en-US" altLang="zh-CN" i="1" smtClean="0">
                              <a:solidFill>
                                <a:schemeClr val="bg1"/>
                              </a:solidFill>
                              <a:latin typeface="Cambria Math" panose="02040503050406030204" pitchFamily="18" charset="0"/>
                            </a:rPr>
                            <m:t>𝛿</m:t>
                          </m:r>
                        </m:e>
                        <m:sub>
                          <m:r>
                            <a:rPr lang="en-US" altLang="zh-CN" i="1">
                              <a:solidFill>
                                <a:schemeClr val="bg1"/>
                              </a:solidFill>
                              <a:latin typeface="Cambria Math" panose="02040503050406030204" pitchFamily="18" charset="0"/>
                            </a:rPr>
                            <m:t>𝑘</m:t>
                          </m:r>
                        </m:sub>
                      </m:sSub>
                      <m:r>
                        <a:rPr lang="en-US" altLang="zh-CN" i="1">
                          <a:solidFill>
                            <a:schemeClr val="bg1"/>
                          </a:solidFill>
                          <a:latin typeface="Cambria Math" panose="02040503050406030204" pitchFamily="18" charset="0"/>
                        </a:rPr>
                        <m:t> =</m:t>
                      </m:r>
                      <m:nary>
                        <m:naryPr>
                          <m:chr m:val="∏"/>
                          <m:supHide m:val="on"/>
                          <m:ctrlPr>
                            <a:rPr lang="en-US" altLang="zh-CN" i="1" smtClean="0">
                              <a:solidFill>
                                <a:schemeClr val="bg1"/>
                              </a:solidFill>
                              <a:latin typeface="Cambria Math" panose="02040503050406030204" pitchFamily="18" charset="0"/>
                            </a:rPr>
                          </m:ctrlPr>
                        </m:naryPr>
                        <m:sub>
                          <m:d>
                            <m:dPr>
                              <m:begChr m:val="{"/>
                              <m:endChr m:val="}"/>
                              <m:ctrlPr>
                                <a:rPr lang="en-US" altLang="zh-CN" i="1">
                                  <a:solidFill>
                                    <a:schemeClr val="bg1"/>
                                  </a:solidFill>
                                  <a:latin typeface="Cambria Math" panose="02040503050406030204" pitchFamily="18" charset="0"/>
                                </a:rPr>
                              </m:ctrlPr>
                            </m:dPr>
                            <m:e>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𝑟</m:t>
                                  </m:r>
                                </m:e>
                                <m:sub>
                                  <m:r>
                                    <a:rPr lang="en-US" altLang="zh-CN" b="0" i="1" smtClean="0">
                                      <a:solidFill>
                                        <a:schemeClr val="bg1"/>
                                      </a:solidFill>
                                      <a:latin typeface="Cambria Math" panose="02040503050406030204" pitchFamily="18" charset="0"/>
                                    </a:rPr>
                                    <m:t>𝑘</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𝑙</m:t>
                                  </m:r>
                                </m:sub>
                              </m:sSub>
                              <m:r>
                                <a:rPr lang="en-US" altLang="zh-CN" i="1" smtClean="0">
                                  <a:solidFill>
                                    <a:schemeClr val="bg1"/>
                                  </a:solidFill>
                                  <a:latin typeface="Cambria Math" panose="02040503050406030204" pitchFamily="18" charset="0"/>
                                </a:rPr>
                                <m:t>∈</m:t>
                              </m:r>
                              <m:r>
                                <a:rPr lang="en-US" altLang="zh-CN" i="1">
                                  <a:solidFill>
                                    <a:schemeClr val="bg1"/>
                                  </a:solidFill>
                                  <a:latin typeface="Cambria Math" panose="02040503050406030204" pitchFamily="18" charset="0"/>
                                </a:rPr>
                                <m:t> </m:t>
                              </m:r>
                              <m:sSub>
                                <m:sSubPr>
                                  <m:ctrlPr>
                                    <a:rPr lang="en-US" altLang="zh-CN" i="1">
                                      <a:solidFill>
                                        <a:schemeClr val="bg1"/>
                                      </a:solidFill>
                                      <a:latin typeface="Cambria Math" panose="02040503050406030204" pitchFamily="18" charset="0"/>
                                    </a:rPr>
                                  </m:ctrlPr>
                                </m:sSubPr>
                                <m:e>
                                  <m:r>
                                    <m:rPr>
                                      <m:sty m:val="p"/>
                                    </m:rPr>
                                    <a:rPr lang="en-US" altLang="zh-CN" i="1" smtClean="0">
                                      <a:solidFill>
                                        <a:schemeClr val="bg1"/>
                                      </a:solidFill>
                                      <a:latin typeface="Cambria Math" panose="02040503050406030204" pitchFamily="18" charset="0"/>
                                    </a:rPr>
                                    <m:t>P</m:t>
                                  </m:r>
                                </m:e>
                                <m:sub>
                                  <m:r>
                                    <a:rPr lang="en-US" altLang="zh-CN" i="1">
                                      <a:solidFill>
                                        <a:schemeClr val="bg1"/>
                                      </a:solidFill>
                                      <a:latin typeface="Cambria Math" panose="02040503050406030204" pitchFamily="18" charset="0"/>
                                    </a:rPr>
                                    <m:t>𝑘</m:t>
                                  </m:r>
                                </m:sub>
                              </m:sSub>
                            </m:e>
                          </m:d>
                        </m:sub>
                        <m:sup/>
                        <m:e>
                          <m:r>
                            <m:rPr>
                              <m:sty m:val="p"/>
                            </m:rPr>
                            <a:rPr lang="en-US" altLang="zh-CN" i="0" smtClean="0">
                              <a:solidFill>
                                <a:schemeClr val="bg1"/>
                              </a:solidFill>
                              <a:latin typeface="Cambria Math" panose="02040503050406030204" pitchFamily="18" charset="0"/>
                            </a:rPr>
                            <m:t>Δ</m:t>
                          </m:r>
                          <m:r>
                            <a:rPr lang="en-US" altLang="zh-CN" i="1">
                              <a:solidFill>
                                <a:schemeClr val="bg1"/>
                              </a:solidFill>
                              <a:latin typeface="Cambria Math" panose="02040503050406030204" pitchFamily="18" charset="0"/>
                            </a:rPr>
                            <m:t>𝐴</m:t>
                          </m:r>
                          <m:d>
                            <m:dPr>
                              <m:ctrlPr>
                                <a:rPr lang="en-US" altLang="zh-CN" i="1">
                                  <a:solidFill>
                                    <a:schemeClr val="bg1"/>
                                  </a:solidFill>
                                  <a:latin typeface="Cambria Math" panose="02040503050406030204" pitchFamily="18" charset="0"/>
                                </a:rPr>
                              </m:ctrlPr>
                            </m:dPr>
                            <m:e>
                              <m:r>
                                <a:rPr lang="en-US" altLang="zh-CN" i="1" smtClean="0">
                                  <a:solidFill>
                                    <a:schemeClr val="bg1"/>
                                  </a:solidFill>
                                  <a:latin typeface="Cambria Math" panose="02040503050406030204" pitchFamily="18" charset="0"/>
                                </a:rPr>
                                <m:t>𝜃</m:t>
                              </m:r>
                              <m:d>
                                <m:dPr>
                                  <m:ctrlPr>
                                    <a:rPr lang="en-US" altLang="zh-CN" i="1" smtClean="0">
                                      <a:solidFill>
                                        <a:schemeClr val="bg1"/>
                                      </a:solidFill>
                                      <a:latin typeface="Cambria Math" panose="02040503050406030204" pitchFamily="18" charset="0"/>
                                    </a:rPr>
                                  </m:ctrlPr>
                                </m:dPr>
                                <m:e>
                                  <m:sSub>
                                    <m:sSubPr>
                                      <m:ctrlPr>
                                        <a:rPr lang="en-US" altLang="zh-CN" i="1" smtClean="0">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𝑟</m:t>
                                      </m:r>
                                    </m:e>
                                    <m:sub>
                                      <m:r>
                                        <a:rPr lang="en-US" altLang="zh-CN" b="0" i="1" smtClean="0">
                                          <a:solidFill>
                                            <a:schemeClr val="bg1"/>
                                          </a:solidFill>
                                          <a:latin typeface="Cambria Math" panose="02040503050406030204" pitchFamily="18" charset="0"/>
                                        </a:rPr>
                                        <m:t>𝑘</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𝑙</m:t>
                                      </m:r>
                                    </m:sub>
                                  </m:sSub>
                                </m:e>
                              </m:d>
                              <m:r>
                                <a:rPr lang="en-US" altLang="zh-CN" i="1">
                                  <a:solidFill>
                                    <a:schemeClr val="bg1"/>
                                  </a:solidFill>
                                  <a:latin typeface="Cambria Math" panose="02040503050406030204" pitchFamily="18" charset="0"/>
                                </a:rPr>
                                <m:t>, </m:t>
                              </m:r>
                              <m:r>
                                <a:rPr lang="en-US" altLang="zh-CN" i="1">
                                  <a:solidFill>
                                    <a:schemeClr val="bg1"/>
                                  </a:solidFill>
                                  <a:latin typeface="Cambria Math" panose="02040503050406030204" pitchFamily="18" charset="0"/>
                                </a:rPr>
                                <m:t>𝑠</m:t>
                              </m:r>
                              <m:d>
                                <m:dPr>
                                  <m:ctrlPr>
                                    <a:rPr lang="en-US" altLang="zh-CN" i="1">
                                      <a:solidFill>
                                        <a:schemeClr val="bg1"/>
                                      </a:solidFill>
                                      <a:latin typeface="Cambria Math" panose="02040503050406030204" pitchFamily="18" charset="0"/>
                                    </a:rPr>
                                  </m:ctrlPr>
                                </m:dPr>
                                <m:e>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𝑟</m:t>
                                      </m:r>
                                    </m:e>
                                    <m:sub>
                                      <m:r>
                                        <a:rPr lang="en-US" altLang="zh-CN" b="0" i="1" smtClean="0">
                                          <a:solidFill>
                                            <a:schemeClr val="bg1"/>
                                          </a:solidFill>
                                          <a:latin typeface="Cambria Math" panose="02040503050406030204" pitchFamily="18" charset="0"/>
                                        </a:rPr>
                                        <m:t>𝑘</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𝑙</m:t>
                                      </m:r>
                                    </m:sub>
                                  </m:sSub>
                                </m:e>
                              </m:d>
                            </m:e>
                          </m:d>
                          <m:sSup>
                            <m:sSupPr>
                              <m:ctrlPr>
                                <a:rPr lang="en-US" altLang="zh-CN" i="1">
                                  <a:solidFill>
                                    <a:schemeClr val="bg1"/>
                                  </a:solidFill>
                                  <a:latin typeface="Cambria Math" panose="02040503050406030204" pitchFamily="18" charset="0"/>
                                </a:rPr>
                              </m:ctrlPr>
                            </m:sSupPr>
                            <m:e>
                              <m:r>
                                <a:rPr lang="en-US" altLang="zh-CN" i="1">
                                  <a:solidFill>
                                    <a:schemeClr val="bg1"/>
                                  </a:solidFill>
                                  <a:latin typeface="Cambria Math" panose="02040503050406030204" pitchFamily="18" charset="0"/>
                                </a:rPr>
                                <m:t>𝑒</m:t>
                              </m:r>
                            </m:e>
                            <m:sup>
                              <m:r>
                                <a:rPr lang="en-US" altLang="zh-CN" i="1">
                                  <a:solidFill>
                                    <a:schemeClr val="bg1"/>
                                  </a:solidFill>
                                  <a:latin typeface="Cambria Math" panose="02040503050406030204" pitchFamily="18" charset="0"/>
                                </a:rPr>
                                <m:t>𝑗</m:t>
                              </m:r>
                              <m:r>
                                <a:rPr lang="en-US" altLang="zh-CN" i="1">
                                  <a:solidFill>
                                    <a:schemeClr val="bg1"/>
                                  </a:solidFill>
                                  <a:latin typeface="Cambria Math" panose="02040503050406030204" pitchFamily="18" charset="0"/>
                                </a:rPr>
                                <m:t> </m:t>
                              </m:r>
                              <m:r>
                                <m:rPr>
                                  <m:sty m:val="p"/>
                                </m:rPr>
                                <a:rPr lang="en-US" altLang="zh-CN">
                                  <a:solidFill>
                                    <a:schemeClr val="bg1"/>
                                  </a:solidFill>
                                  <a:latin typeface="Cambria Math" panose="02040503050406030204" pitchFamily="18" charset="0"/>
                                </a:rPr>
                                <m:t>ΔΘ</m:t>
                              </m:r>
                              <m:d>
                                <m:dPr>
                                  <m:ctrlPr>
                                    <a:rPr lang="en-US" altLang="zh-CN" i="1">
                                      <a:solidFill>
                                        <a:schemeClr val="bg1"/>
                                      </a:solidFill>
                                      <a:latin typeface="Cambria Math" panose="02040503050406030204" pitchFamily="18" charset="0"/>
                                    </a:rPr>
                                  </m:ctrlPr>
                                </m:dPr>
                                <m:e>
                                  <m:r>
                                    <a:rPr lang="en-US" altLang="zh-CN" i="1">
                                      <a:solidFill>
                                        <a:schemeClr val="bg1"/>
                                      </a:solidFill>
                                      <a:latin typeface="Cambria Math" panose="02040503050406030204" pitchFamily="18" charset="0"/>
                                    </a:rPr>
                                    <m:t>𝜃</m:t>
                                  </m:r>
                                  <m:d>
                                    <m:dPr>
                                      <m:ctrlPr>
                                        <a:rPr lang="en-US" altLang="zh-CN" i="1">
                                          <a:solidFill>
                                            <a:schemeClr val="bg1"/>
                                          </a:solidFill>
                                          <a:latin typeface="Cambria Math" panose="02040503050406030204" pitchFamily="18" charset="0"/>
                                        </a:rPr>
                                      </m:ctrlPr>
                                    </m:dPr>
                                    <m:e>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𝑟</m:t>
                                          </m:r>
                                        </m:e>
                                        <m:sub>
                                          <m:r>
                                            <a:rPr lang="en-US" altLang="zh-CN" i="1">
                                              <a:solidFill>
                                                <a:schemeClr val="bg1"/>
                                              </a:solidFill>
                                              <a:latin typeface="Cambria Math" panose="02040503050406030204" pitchFamily="18" charset="0"/>
                                            </a:rPr>
                                            <m:t>𝑘</m:t>
                                          </m:r>
                                          <m:r>
                                            <a:rPr lang="en-US" altLang="zh-CN" i="1">
                                              <a:solidFill>
                                                <a:schemeClr val="bg1"/>
                                              </a:solidFill>
                                              <a:latin typeface="Cambria Math" panose="02040503050406030204" pitchFamily="18" charset="0"/>
                                            </a:rPr>
                                            <m:t>,</m:t>
                                          </m:r>
                                          <m:r>
                                            <a:rPr lang="en-US" altLang="zh-CN" i="1">
                                              <a:solidFill>
                                                <a:schemeClr val="bg1"/>
                                              </a:solidFill>
                                              <a:latin typeface="Cambria Math" panose="02040503050406030204" pitchFamily="18" charset="0"/>
                                            </a:rPr>
                                            <m:t>𝑙</m:t>
                                          </m:r>
                                        </m:sub>
                                      </m:sSub>
                                    </m:e>
                                  </m:d>
                                </m:e>
                              </m:d>
                            </m:sup>
                          </m:sSup>
                        </m:e>
                      </m:nary>
                    </m:oMath>
                  </m:oMathPara>
                </a14:m>
                <a:endParaRPr kumimoji="1" lang="zh-CN" altLang="en-US" dirty="0">
                  <a:solidFill>
                    <a:schemeClr val="bg1"/>
                  </a:solidFill>
                </a:endParaRPr>
              </a:p>
            </p:txBody>
          </p:sp>
        </mc:Choice>
        <mc:Fallback xmlns="">
          <p:sp>
            <p:nvSpPr>
              <p:cNvPr id="1028" name="文本框 1027">
                <a:extLst>
                  <a:ext uri="{FF2B5EF4-FFF2-40B4-BE49-F238E27FC236}">
                    <a16:creationId xmlns:a16="http://schemas.microsoft.com/office/drawing/2014/main" id="{643FD12A-13C6-5EC5-6C10-EFEF18D988AB}"/>
                  </a:ext>
                </a:extLst>
              </p:cNvPr>
              <p:cNvSpPr txBox="1">
                <a:spLocks noRot="1" noChangeAspect="1" noMove="1" noResize="1" noEditPoints="1" noAdjustHandles="1" noChangeArrowheads="1" noChangeShapeType="1" noTextEdit="1"/>
              </p:cNvSpPr>
              <p:nvPr/>
            </p:nvSpPr>
            <p:spPr>
              <a:xfrm>
                <a:off x="7383035" y="1683031"/>
                <a:ext cx="4808965" cy="841321"/>
              </a:xfrm>
              <a:prstGeom prst="rect">
                <a:avLst/>
              </a:prstGeom>
              <a:blipFill>
                <a:blip r:embed="rId17"/>
                <a:stretch>
                  <a:fillRect t="-110448" b="-1462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9" name="文本框 1028">
                <a:extLst>
                  <a:ext uri="{FF2B5EF4-FFF2-40B4-BE49-F238E27FC236}">
                    <a16:creationId xmlns:a16="http://schemas.microsoft.com/office/drawing/2014/main" id="{6B3DC249-16C5-3D00-8D50-0515180AE493}"/>
                  </a:ext>
                </a:extLst>
              </p:cNvPr>
              <p:cNvSpPr txBox="1"/>
              <p:nvPr/>
            </p:nvSpPr>
            <p:spPr>
              <a:xfrm>
                <a:off x="7933847" y="4560497"/>
                <a:ext cx="3805989" cy="817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bg1"/>
                              </a:solidFill>
                              <a:latin typeface="Cambria Math" panose="02040503050406030204" pitchFamily="18" charset="0"/>
                            </a:rPr>
                          </m:ctrlPr>
                        </m:sSubPr>
                        <m:e>
                          <m:r>
                            <a:rPr kumimoji="1" lang="en-US" altLang="zh-CN" b="0" i="1" smtClean="0">
                              <a:solidFill>
                                <a:schemeClr val="bg1"/>
                              </a:solidFill>
                              <a:latin typeface="Cambria Math" panose="02040503050406030204" pitchFamily="18" charset="0"/>
                            </a:rPr>
                            <m:t>𝐻</m:t>
                          </m:r>
                        </m:e>
                        <m:sub>
                          <m:r>
                            <a:rPr kumimoji="1" lang="en-US" altLang="zh-CN" b="0" i="1" smtClean="0">
                              <a:solidFill>
                                <a:schemeClr val="bg1"/>
                              </a:solidFill>
                              <a:latin typeface="Cambria Math" panose="02040503050406030204" pitchFamily="18" charset="0"/>
                            </a:rPr>
                            <m:t>𝑖</m:t>
                          </m:r>
                          <m:r>
                            <a:rPr kumimoji="1" lang="en-US" altLang="zh-CN" b="0" i="1" smtClean="0">
                              <a:solidFill>
                                <a:schemeClr val="bg1"/>
                              </a:solidFill>
                              <a:latin typeface="Cambria Math" panose="02040503050406030204" pitchFamily="18" charset="0"/>
                            </a:rPr>
                            <m:t>,</m:t>
                          </m:r>
                          <m:r>
                            <a:rPr kumimoji="1" lang="en-US" altLang="zh-CN" b="0" i="1" smtClean="0">
                              <a:solidFill>
                                <a:schemeClr val="bg1"/>
                              </a:solidFill>
                              <a:latin typeface="Cambria Math" panose="02040503050406030204" pitchFamily="18" charset="0"/>
                            </a:rPr>
                            <m:t>𝑑</m:t>
                          </m:r>
                        </m:sub>
                      </m:sSub>
                      <m:r>
                        <a:rPr kumimoji="1" lang="en-US" altLang="zh-CN" i="1">
                          <a:solidFill>
                            <a:schemeClr val="bg1"/>
                          </a:solidFill>
                          <a:latin typeface="Cambria Math" panose="02040503050406030204" pitchFamily="18" charset="0"/>
                        </a:rPr>
                        <m:t>=</m:t>
                      </m:r>
                      <m:nary>
                        <m:naryPr>
                          <m:chr m:val="∑"/>
                          <m:ctrlPr>
                            <a:rPr kumimoji="1" lang="en-US" altLang="zh-CN" i="1" smtClean="0">
                              <a:solidFill>
                                <a:schemeClr val="bg1"/>
                              </a:solidFill>
                              <a:latin typeface="Cambria Math" panose="02040503050406030204" pitchFamily="18" charset="0"/>
                            </a:rPr>
                          </m:ctrlPr>
                        </m:naryPr>
                        <m:sub>
                          <m:r>
                            <a:rPr kumimoji="1" lang="en-US" altLang="zh-CN" i="1">
                              <a:solidFill>
                                <a:schemeClr val="bg1"/>
                              </a:solidFill>
                              <a:latin typeface="Cambria Math" panose="02040503050406030204" pitchFamily="18" charset="0"/>
                            </a:rPr>
                            <m:t>𝑘</m:t>
                          </m:r>
                          <m:r>
                            <a:rPr kumimoji="1" lang="en-US" altLang="zh-CN" b="0" i="1" smtClean="0">
                              <a:solidFill>
                                <a:schemeClr val="bg1"/>
                              </a:solidFill>
                              <a:latin typeface="Cambria Math" panose="02040503050406030204" pitchFamily="18" charset="0"/>
                            </a:rPr>
                            <m:t>∈</m:t>
                          </m:r>
                          <m:sSub>
                            <m:sSubPr>
                              <m:ctrlPr>
                                <a:rPr kumimoji="1" lang="en-US" altLang="zh-CN" i="1" smtClean="0">
                                  <a:solidFill>
                                    <a:schemeClr val="bg1"/>
                                  </a:solidFill>
                                  <a:latin typeface="Cambria Math" panose="02040503050406030204" pitchFamily="18" charset="0"/>
                                </a:rPr>
                              </m:ctrlPr>
                            </m:sSubPr>
                            <m:e>
                              <m:r>
                                <a:rPr kumimoji="1" lang="en-US" altLang="zh-CN" b="0" i="1" smtClean="0">
                                  <a:solidFill>
                                    <a:schemeClr val="bg1"/>
                                  </a:solidFill>
                                  <a:latin typeface="Cambria Math" panose="02040503050406030204" pitchFamily="18" charset="0"/>
                                </a:rPr>
                                <m:t>𝑅</m:t>
                              </m:r>
                            </m:e>
                            <m:sub>
                              <m:r>
                                <a:rPr kumimoji="1" lang="en-US" altLang="zh-CN" b="0" i="1" smtClean="0">
                                  <a:solidFill>
                                    <a:schemeClr val="bg1"/>
                                  </a:solidFill>
                                  <a:latin typeface="Cambria Math" panose="02040503050406030204" pitchFamily="18" charset="0"/>
                                </a:rPr>
                                <m:t>𝑖</m:t>
                              </m:r>
                              <m:r>
                                <a:rPr kumimoji="1" lang="en-US" altLang="zh-CN" b="0" i="1" smtClean="0">
                                  <a:solidFill>
                                    <a:schemeClr val="bg1"/>
                                  </a:solidFill>
                                  <a:latin typeface="Cambria Math" panose="02040503050406030204" pitchFamily="18" charset="0"/>
                                </a:rPr>
                                <m:t>,</m:t>
                              </m:r>
                              <m:r>
                                <a:rPr kumimoji="1" lang="en-US" altLang="zh-CN" b="0" i="1" smtClean="0">
                                  <a:solidFill>
                                    <a:schemeClr val="bg1"/>
                                  </a:solidFill>
                                  <a:latin typeface="Cambria Math" panose="02040503050406030204" pitchFamily="18" charset="0"/>
                                </a:rPr>
                                <m:t>𝑑</m:t>
                              </m:r>
                            </m:sub>
                          </m:sSub>
                        </m:sub>
                        <m:sup>
                          <m:r>
                            <a:rPr kumimoji="1" lang="en-US" altLang="zh-CN" b="0" i="1" smtClean="0">
                              <a:solidFill>
                                <a:schemeClr val="bg1"/>
                              </a:solidFill>
                              <a:latin typeface="Cambria Math" panose="02040503050406030204" pitchFamily="18" charset="0"/>
                            </a:rPr>
                            <m:t> </m:t>
                          </m:r>
                        </m:sup>
                        <m:e>
                          <m:sSubSup>
                            <m:sSubSupPr>
                              <m:ctrlPr>
                                <a:rPr kumimoji="1" lang="en-US" altLang="zh-CN" i="1">
                                  <a:solidFill>
                                    <a:schemeClr val="bg1"/>
                                  </a:solidFill>
                                  <a:latin typeface="Cambria Math" panose="02040503050406030204" pitchFamily="18" charset="0"/>
                                </a:rPr>
                              </m:ctrlPr>
                            </m:sSubSupPr>
                            <m:e>
                              <m:r>
                                <a:rPr kumimoji="1" lang="en-US" altLang="zh-CN" i="1">
                                  <a:solidFill>
                                    <a:schemeClr val="bg1"/>
                                  </a:solidFill>
                                  <a:latin typeface="Cambria Math" panose="02040503050406030204" pitchFamily="18" charset="0"/>
                                </a:rPr>
                                <m:t>𝐻</m:t>
                              </m:r>
                            </m:e>
                            <m:sub>
                              <m:r>
                                <a:rPr kumimoji="1" lang="en-US" altLang="zh-CN" i="1">
                                  <a:solidFill>
                                    <a:schemeClr val="bg1"/>
                                  </a:solidFill>
                                  <a:latin typeface="Cambria Math" panose="02040503050406030204" pitchFamily="18" charset="0"/>
                                </a:rPr>
                                <m:t>𝑘</m:t>
                              </m:r>
                            </m:sub>
                            <m:sup>
                              <m:r>
                                <a:rPr kumimoji="1" lang="en-US" altLang="zh-CN" i="1">
                                  <a:solidFill>
                                    <a:schemeClr val="bg1"/>
                                  </a:solidFill>
                                  <a:latin typeface="Cambria Math" panose="02040503050406030204" pitchFamily="18" charset="0"/>
                                </a:rPr>
                                <m:t>𝐹𝑆</m:t>
                              </m:r>
                            </m:sup>
                          </m:sSubSup>
                          <m:r>
                            <a:rPr kumimoji="1" lang="en-US" altLang="zh-CN" i="1">
                              <a:solidFill>
                                <a:schemeClr val="bg1"/>
                              </a:solidFill>
                              <a:latin typeface="Cambria Math" panose="02040503050406030204" pitchFamily="18" charset="0"/>
                            </a:rPr>
                            <m:t> </m:t>
                          </m:r>
                          <m:sSub>
                            <m:sSubPr>
                              <m:ctrlPr>
                                <a:rPr kumimoji="1" lang="en-US" altLang="zh-CN" i="1">
                                  <a:solidFill>
                                    <a:schemeClr val="bg1"/>
                                  </a:solidFill>
                                  <a:latin typeface="Cambria Math" panose="02040503050406030204" pitchFamily="18" charset="0"/>
                                </a:rPr>
                              </m:ctrlPr>
                            </m:sSubPr>
                            <m:e>
                              <m:r>
                                <a:rPr kumimoji="1" lang="en-US" altLang="zh-CN" i="1">
                                  <a:solidFill>
                                    <a:schemeClr val="bg1"/>
                                  </a:solidFill>
                                  <a:latin typeface="Cambria Math" panose="02040503050406030204" pitchFamily="18" charset="0"/>
                                </a:rPr>
                                <m:t>𝛿</m:t>
                              </m:r>
                            </m:e>
                            <m:sub>
                              <m:r>
                                <a:rPr kumimoji="1" lang="en-US" altLang="zh-CN" i="1">
                                  <a:solidFill>
                                    <a:schemeClr val="bg1"/>
                                  </a:solidFill>
                                  <a:latin typeface="Cambria Math" panose="02040503050406030204" pitchFamily="18" charset="0"/>
                                </a:rPr>
                                <m:t>𝑘</m:t>
                              </m:r>
                            </m:sub>
                          </m:sSub>
                        </m:e>
                      </m:nary>
                    </m:oMath>
                  </m:oMathPara>
                </a14:m>
                <a:endParaRPr kumimoji="1" lang="zh-CN" altLang="en-US" dirty="0">
                  <a:solidFill>
                    <a:schemeClr val="bg1"/>
                  </a:solidFill>
                </a:endParaRPr>
              </a:p>
            </p:txBody>
          </p:sp>
        </mc:Choice>
        <mc:Fallback xmlns="">
          <p:sp>
            <p:nvSpPr>
              <p:cNvPr id="1029" name="文本框 1028">
                <a:extLst>
                  <a:ext uri="{FF2B5EF4-FFF2-40B4-BE49-F238E27FC236}">
                    <a16:creationId xmlns:a16="http://schemas.microsoft.com/office/drawing/2014/main" id="{6B3DC249-16C5-3D00-8D50-0515180AE493}"/>
                  </a:ext>
                </a:extLst>
              </p:cNvPr>
              <p:cNvSpPr txBox="1">
                <a:spLocks noRot="1" noChangeAspect="1" noMove="1" noResize="1" noEditPoints="1" noAdjustHandles="1" noChangeArrowheads="1" noChangeShapeType="1" noTextEdit="1"/>
              </p:cNvSpPr>
              <p:nvPr/>
            </p:nvSpPr>
            <p:spPr>
              <a:xfrm>
                <a:off x="7933847" y="4560497"/>
                <a:ext cx="3805989" cy="817981"/>
              </a:xfrm>
              <a:prstGeom prst="rect">
                <a:avLst/>
              </a:prstGeom>
              <a:blipFill>
                <a:blip r:embed="rId18"/>
                <a:stretch>
                  <a:fillRect t="-115385" b="-152308"/>
                </a:stretch>
              </a:blipFill>
            </p:spPr>
            <p:txBody>
              <a:bodyPr/>
              <a:lstStyle/>
              <a:p>
                <a:r>
                  <a:rPr lang="zh-CN" altLang="en-US">
                    <a:noFill/>
                  </a:rPr>
                  <a:t> </a:t>
                </a:r>
              </a:p>
            </p:txBody>
          </p:sp>
        </mc:Fallback>
      </mc:AlternateContent>
      <p:sp>
        <p:nvSpPr>
          <p:cNvPr id="1030" name="下箭头 1029">
            <a:extLst>
              <a:ext uri="{FF2B5EF4-FFF2-40B4-BE49-F238E27FC236}">
                <a16:creationId xmlns:a16="http://schemas.microsoft.com/office/drawing/2014/main" id="{E62D9F52-E603-AD92-EE8D-7A824737A69B}"/>
              </a:ext>
            </a:extLst>
          </p:cNvPr>
          <p:cNvSpPr/>
          <p:nvPr/>
        </p:nvSpPr>
        <p:spPr>
          <a:xfrm>
            <a:off x="9581930" y="3505339"/>
            <a:ext cx="304800" cy="10035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033" name="文本框 1032">
                <a:extLst>
                  <a:ext uri="{FF2B5EF4-FFF2-40B4-BE49-F238E27FC236}">
                    <a16:creationId xmlns:a16="http://schemas.microsoft.com/office/drawing/2014/main" id="{759F2B10-33D6-AD4F-C6AF-DD3A376F9CB3}"/>
                  </a:ext>
                </a:extLst>
              </p:cNvPr>
              <p:cNvSpPr txBox="1"/>
              <p:nvPr/>
            </p:nvSpPr>
            <p:spPr>
              <a:xfrm>
                <a:off x="7933847" y="5382533"/>
                <a:ext cx="3805989"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solidFill>
                                <a:schemeClr val="bg1"/>
                              </a:solidFill>
                              <a:latin typeface="Cambria Math" panose="02040503050406030204" pitchFamily="18" charset="0"/>
                            </a:rPr>
                          </m:ctrlPr>
                        </m:sSubSupPr>
                        <m:e>
                          <m:r>
                            <a:rPr kumimoji="1" lang="en-US" altLang="zh-CN" b="0" i="1" smtClean="0">
                              <a:solidFill>
                                <a:schemeClr val="bg1"/>
                              </a:solidFill>
                              <a:latin typeface="Cambria Math" panose="02040503050406030204" pitchFamily="18" charset="0"/>
                            </a:rPr>
                            <m:t>𝑆</m:t>
                          </m:r>
                        </m:e>
                        <m:sub>
                          <m:r>
                            <a:rPr kumimoji="1" lang="en-US" altLang="zh-CN" b="0" i="1" smtClean="0">
                              <a:solidFill>
                                <a:schemeClr val="bg1"/>
                              </a:solidFill>
                              <a:latin typeface="Cambria Math" panose="02040503050406030204" pitchFamily="18" charset="0"/>
                            </a:rPr>
                            <m:t>𝑘</m:t>
                          </m:r>
                        </m:sub>
                        <m:sup>
                          <m:r>
                            <a:rPr kumimoji="1" lang="en-US" altLang="zh-CN" b="0" i="1" smtClean="0">
                              <a:solidFill>
                                <a:schemeClr val="bg1"/>
                              </a:solidFill>
                              <a:latin typeface="Cambria Math" panose="02040503050406030204" pitchFamily="18" charset="0"/>
                            </a:rPr>
                            <m:t>𝑟𝑥</m:t>
                          </m:r>
                        </m:sup>
                      </m:sSubSup>
                      <m:r>
                        <a:rPr kumimoji="1" lang="en-US" altLang="zh-CN" i="1">
                          <a:solidFill>
                            <a:schemeClr val="bg1"/>
                          </a:solidFill>
                          <a:latin typeface="Cambria Math" panose="02040503050406030204" pitchFamily="18" charset="0"/>
                        </a:rPr>
                        <m:t>=</m:t>
                      </m:r>
                      <m:nary>
                        <m:naryPr>
                          <m:chr m:val="∑"/>
                          <m:ctrlPr>
                            <a:rPr kumimoji="1" lang="en-US" altLang="zh-CN" i="1" smtClean="0">
                              <a:solidFill>
                                <a:schemeClr val="bg1"/>
                              </a:solidFill>
                              <a:latin typeface="Cambria Math" panose="02040503050406030204" pitchFamily="18" charset="0"/>
                            </a:rPr>
                          </m:ctrlPr>
                        </m:naryPr>
                        <m:sub>
                          <m:r>
                            <m:rPr>
                              <m:brk m:alnAt="23"/>
                            </m:rPr>
                            <a:rPr kumimoji="1" lang="en-US" altLang="zh-CN" b="0" i="1" smtClean="0">
                              <a:solidFill>
                                <a:schemeClr val="bg1"/>
                              </a:solidFill>
                              <a:latin typeface="Cambria Math" panose="02040503050406030204" pitchFamily="18" charset="0"/>
                            </a:rPr>
                            <m:t>𝑖</m:t>
                          </m:r>
                          <m:r>
                            <a:rPr kumimoji="1" lang="en-US" altLang="zh-CN" b="0" i="1" smtClean="0">
                              <a:solidFill>
                                <a:schemeClr val="bg1"/>
                              </a:solidFill>
                              <a:latin typeface="Cambria Math" panose="02040503050406030204" pitchFamily="18" charset="0"/>
                            </a:rPr>
                            <m:t>∈</m:t>
                          </m:r>
                          <m:r>
                            <a:rPr kumimoji="1" lang="en-US" altLang="zh-CN" b="0" i="1" smtClean="0">
                              <a:solidFill>
                                <a:schemeClr val="bg1"/>
                              </a:solidFill>
                              <a:latin typeface="Cambria Math" panose="02040503050406030204" pitchFamily="18" charset="0"/>
                            </a:rPr>
                            <m:t>𝐵</m:t>
                          </m:r>
                        </m:sub>
                        <m:sup>
                          <m:r>
                            <a:rPr kumimoji="1" lang="en-US" altLang="zh-CN" b="0" i="1" smtClean="0">
                              <a:solidFill>
                                <a:schemeClr val="bg1"/>
                              </a:solidFill>
                              <a:latin typeface="Cambria Math" panose="02040503050406030204" pitchFamily="18" charset="0"/>
                            </a:rPr>
                            <m:t> </m:t>
                          </m:r>
                        </m:sup>
                        <m:e>
                          <m:rad>
                            <m:radPr>
                              <m:degHide m:val="on"/>
                              <m:ctrlPr>
                                <a:rPr kumimoji="1" lang="en-US" altLang="zh-CN" i="1" smtClean="0">
                                  <a:solidFill>
                                    <a:schemeClr val="bg1"/>
                                  </a:solidFill>
                                  <a:latin typeface="Cambria Math" panose="02040503050406030204" pitchFamily="18" charset="0"/>
                                </a:rPr>
                              </m:ctrlPr>
                            </m:radPr>
                            <m:deg/>
                            <m:e>
                              <m:sSubSup>
                                <m:sSubSupPr>
                                  <m:ctrlPr>
                                    <a:rPr kumimoji="1" lang="en-US" altLang="zh-CN" b="0" i="1" smtClean="0">
                                      <a:solidFill>
                                        <a:schemeClr val="bg1"/>
                                      </a:solidFill>
                                      <a:latin typeface="Cambria Math" panose="02040503050406030204" pitchFamily="18" charset="0"/>
                                    </a:rPr>
                                  </m:ctrlPr>
                                </m:sSubSupPr>
                                <m:e>
                                  <m:r>
                                    <a:rPr kumimoji="1" lang="en-US" altLang="zh-CN" b="0" i="1" smtClean="0">
                                      <a:solidFill>
                                        <a:schemeClr val="bg1"/>
                                      </a:solidFill>
                                      <a:latin typeface="Cambria Math" panose="02040503050406030204" pitchFamily="18" charset="0"/>
                                    </a:rPr>
                                    <m:t>𝑃</m:t>
                                  </m:r>
                                </m:e>
                                <m:sub>
                                  <m:r>
                                    <a:rPr kumimoji="1" lang="en-US" altLang="zh-CN" b="0" i="1" smtClean="0">
                                      <a:solidFill>
                                        <a:schemeClr val="bg1"/>
                                      </a:solidFill>
                                      <a:latin typeface="Cambria Math" panose="02040503050406030204" pitchFamily="18" charset="0"/>
                                    </a:rPr>
                                    <m:t>𝑖</m:t>
                                  </m:r>
                                </m:sub>
                                <m:sup>
                                  <m:r>
                                    <a:rPr kumimoji="1" lang="en-US" altLang="zh-CN" b="0" i="1" smtClean="0">
                                      <a:solidFill>
                                        <a:schemeClr val="bg1"/>
                                      </a:solidFill>
                                      <a:latin typeface="Cambria Math" panose="02040503050406030204" pitchFamily="18" charset="0"/>
                                    </a:rPr>
                                    <m:t>𝑡𝑥</m:t>
                                  </m:r>
                                </m:sup>
                              </m:sSubSup>
                            </m:e>
                          </m:rad>
                          <m:r>
                            <a:rPr kumimoji="1" lang="en-US" altLang="zh-CN" i="1">
                              <a:solidFill>
                                <a:schemeClr val="bg1"/>
                              </a:solidFill>
                              <a:latin typeface="Cambria Math" panose="02040503050406030204" pitchFamily="18" charset="0"/>
                            </a:rPr>
                            <m:t> </m:t>
                          </m:r>
                          <m:sSub>
                            <m:sSubPr>
                              <m:ctrlPr>
                                <a:rPr kumimoji="1" lang="en-US" altLang="zh-CN" b="0" i="1" smtClean="0">
                                  <a:solidFill>
                                    <a:schemeClr val="bg1"/>
                                  </a:solidFill>
                                  <a:latin typeface="Cambria Math" panose="02040503050406030204" pitchFamily="18" charset="0"/>
                                </a:rPr>
                              </m:ctrlPr>
                            </m:sSubPr>
                            <m:e>
                              <m:r>
                                <a:rPr kumimoji="1" lang="en-US" altLang="zh-CN" b="0" i="1" smtClean="0">
                                  <a:solidFill>
                                    <a:schemeClr val="bg1"/>
                                  </a:solidFill>
                                  <a:latin typeface="Cambria Math" panose="02040503050406030204" pitchFamily="18" charset="0"/>
                                </a:rPr>
                                <m:t>𝐻</m:t>
                              </m:r>
                            </m:e>
                            <m:sub>
                              <m:r>
                                <a:rPr kumimoji="1" lang="en-US" altLang="zh-CN" b="0" i="1" smtClean="0">
                                  <a:solidFill>
                                    <a:schemeClr val="bg1"/>
                                  </a:solidFill>
                                  <a:latin typeface="Cambria Math" panose="02040503050406030204" pitchFamily="18" charset="0"/>
                                </a:rPr>
                                <m:t>𝑖</m:t>
                              </m:r>
                              <m:r>
                                <a:rPr kumimoji="1" lang="en-US" altLang="zh-CN" b="0" i="1" smtClean="0">
                                  <a:solidFill>
                                    <a:schemeClr val="bg1"/>
                                  </a:solidFill>
                                  <a:latin typeface="Cambria Math" panose="02040503050406030204" pitchFamily="18" charset="0"/>
                                </a:rPr>
                                <m:t>,</m:t>
                              </m:r>
                              <m:r>
                                <a:rPr kumimoji="1" lang="en-US" altLang="zh-CN" b="0" i="1" smtClean="0">
                                  <a:solidFill>
                                    <a:schemeClr val="bg1"/>
                                  </a:solidFill>
                                  <a:latin typeface="Cambria Math" panose="02040503050406030204" pitchFamily="18" charset="0"/>
                                </a:rPr>
                                <m:t>𝑑</m:t>
                              </m:r>
                            </m:sub>
                          </m:sSub>
                        </m:e>
                      </m:nary>
                    </m:oMath>
                  </m:oMathPara>
                </a14:m>
                <a:endParaRPr kumimoji="1" lang="zh-CN" altLang="en-US" dirty="0">
                  <a:solidFill>
                    <a:schemeClr val="bg1"/>
                  </a:solidFill>
                </a:endParaRPr>
              </a:p>
            </p:txBody>
          </p:sp>
        </mc:Choice>
        <mc:Fallback xmlns="">
          <p:sp>
            <p:nvSpPr>
              <p:cNvPr id="1033" name="文本框 1032">
                <a:extLst>
                  <a:ext uri="{FF2B5EF4-FFF2-40B4-BE49-F238E27FC236}">
                    <a16:creationId xmlns:a16="http://schemas.microsoft.com/office/drawing/2014/main" id="{759F2B10-33D6-AD4F-C6AF-DD3A376F9CB3}"/>
                  </a:ext>
                </a:extLst>
              </p:cNvPr>
              <p:cNvSpPr txBox="1">
                <a:spLocks noRot="1" noChangeAspect="1" noMove="1" noResize="1" noEditPoints="1" noAdjustHandles="1" noChangeArrowheads="1" noChangeShapeType="1" noTextEdit="1"/>
              </p:cNvSpPr>
              <p:nvPr/>
            </p:nvSpPr>
            <p:spPr>
              <a:xfrm>
                <a:off x="7933847" y="5382533"/>
                <a:ext cx="3805989" cy="764568"/>
              </a:xfrm>
              <a:prstGeom prst="rect">
                <a:avLst/>
              </a:prstGeom>
              <a:blipFill>
                <a:blip r:embed="rId19"/>
                <a:stretch>
                  <a:fillRect t="-119672" b="-1721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009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785F-B342-FBA4-BE67-1024290FF6A7}"/>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077D6176-C842-39D5-D0BD-831325D8E4C9}"/>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Implementation</a:t>
            </a:r>
          </a:p>
        </p:txBody>
      </p:sp>
      <p:sp>
        <p:nvSpPr>
          <p:cNvPr id="4" name="灯片编号占位符 3">
            <a:extLst>
              <a:ext uri="{FF2B5EF4-FFF2-40B4-BE49-F238E27FC236}">
                <a16:creationId xmlns:a16="http://schemas.microsoft.com/office/drawing/2014/main" id="{65F12767-44FC-3D83-BC7F-278D3A967BFF}"/>
              </a:ext>
            </a:extLst>
          </p:cNvPr>
          <p:cNvSpPr>
            <a:spLocks noGrp="1"/>
          </p:cNvSpPr>
          <p:nvPr>
            <p:ph type="sldNum" sz="quarter" idx="12"/>
          </p:nvPr>
        </p:nvSpPr>
        <p:spPr/>
        <p:txBody>
          <a:bodyPr/>
          <a:lstStyle/>
          <a:p>
            <a:fld id="{B6F15528-21DE-4FAA-801E-634DDDAF4B2B}" type="slidenum">
              <a:rPr lang="en-US" smtClean="0"/>
              <a:t>13</a:t>
            </a:fld>
            <a:endParaRPr lang="en-US" dirty="0"/>
          </a:p>
        </p:txBody>
      </p:sp>
      <p:pic>
        <p:nvPicPr>
          <p:cNvPr id="2" name="图片 1" descr="图示&#10;&#10;描述已自动生成">
            <a:extLst>
              <a:ext uri="{FF2B5EF4-FFF2-40B4-BE49-F238E27FC236}">
                <a16:creationId xmlns:a16="http://schemas.microsoft.com/office/drawing/2014/main" id="{DAB76ADE-55EB-C94A-5F84-D57CF29E9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549400"/>
            <a:ext cx="5029200" cy="3759200"/>
          </a:xfrm>
          <a:prstGeom prst="rect">
            <a:avLst/>
          </a:prstGeom>
          <a:ln>
            <a:noFill/>
          </a:ln>
          <a:effectLst/>
        </p:spPr>
      </p:pic>
      <mc:AlternateContent xmlns:mc="http://schemas.openxmlformats.org/markup-compatibility/2006" xmlns:a14="http://schemas.microsoft.com/office/drawing/2010/main">
        <mc:Choice Requires="a14">
          <p:sp>
            <p:nvSpPr>
              <p:cNvPr id="6" name="TextBox 48">
                <a:extLst>
                  <a:ext uri="{FF2B5EF4-FFF2-40B4-BE49-F238E27FC236}">
                    <a16:creationId xmlns:a16="http://schemas.microsoft.com/office/drawing/2014/main" id="{83EE5096-7107-44B2-0433-B213529F55B4}"/>
                  </a:ext>
                </a:extLst>
              </p:cNvPr>
              <p:cNvSpPr txBox="1"/>
              <p:nvPr/>
            </p:nvSpPr>
            <p:spPr>
              <a:xfrm>
                <a:off x="457200" y="1447800"/>
                <a:ext cx="6400800" cy="452431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Experiment area covers about </a:t>
                </a:r>
                <a:r>
                  <a:rPr lang="en-US" sz="2400" dirty="0">
                    <a:solidFill>
                      <a:srgbClr val="FFCF05"/>
                    </a:solidFill>
                    <a:latin typeface="Arial" panose="020B0604020202020204" pitchFamily="34" charset="0"/>
                    <a:cs typeface="Arial" panose="020B0604020202020204" pitchFamily="34" charset="0"/>
                  </a:rPr>
                  <a:t>1</a:t>
                </a:r>
                <a14:m>
                  <m:oMath xmlns:m="http://schemas.openxmlformats.org/officeDocument/2006/math">
                    <m:sSup>
                      <m:sSupPr>
                        <m:ctrlPr>
                          <a:rPr lang="en-US" sz="2400" b="0" i="1" smtClean="0">
                            <a:solidFill>
                              <a:srgbClr val="FFCF05"/>
                            </a:solidFill>
                            <a:latin typeface="Cambria Math" panose="02040503050406030204" pitchFamily="18" charset="0"/>
                            <a:cs typeface="Arial" panose="020B0604020202020204" pitchFamily="34" charset="0"/>
                          </a:rPr>
                        </m:ctrlPr>
                      </m:sSupPr>
                      <m:e>
                        <m:r>
                          <m:rPr>
                            <m:sty m:val="p"/>
                          </m:rPr>
                          <a:rPr lang="en-US" sz="2400" b="0" i="0" smtClean="0">
                            <a:solidFill>
                              <a:srgbClr val="FFCF05"/>
                            </a:solidFill>
                            <a:latin typeface="Cambria Math" panose="02040503050406030204" pitchFamily="18" charset="0"/>
                            <a:cs typeface="Arial" panose="020B0604020202020204" pitchFamily="34" charset="0"/>
                          </a:rPr>
                          <m:t>km</m:t>
                        </m:r>
                      </m:e>
                      <m:sup>
                        <m:r>
                          <a:rPr lang="en-US" sz="2400" b="0" i="1" smtClean="0">
                            <a:solidFill>
                              <a:srgbClr val="FFCF05"/>
                            </a:solidFill>
                            <a:latin typeface="Cambria Math" panose="02040503050406030204" pitchFamily="18" charset="0"/>
                            <a:cs typeface="Arial" panose="020B0604020202020204" pitchFamily="34" charset="0"/>
                          </a:rPr>
                          <m:t>2</m:t>
                        </m:r>
                      </m:sup>
                    </m:sSup>
                  </m:oMath>
                </a14:m>
                <a:r>
                  <a:rPr lang="en-US" sz="2400" dirty="0">
                    <a:solidFill>
                      <a:schemeClr val="bg1"/>
                    </a:solidFill>
                    <a:latin typeface="Arial" panose="020B0604020202020204" pitchFamily="34" charset="0"/>
                    <a:cs typeface="Arial" panose="020B0604020202020204" pitchFamily="34" charset="0"/>
                  </a:rPr>
                  <a:t>, including </a:t>
                </a:r>
                <a:r>
                  <a:rPr lang="en-US" sz="2400" dirty="0">
                    <a:solidFill>
                      <a:srgbClr val="FFCF05"/>
                    </a:solidFill>
                    <a:latin typeface="Arial" panose="020B0604020202020204" pitchFamily="34" charset="0"/>
                    <a:cs typeface="Arial" panose="020B0604020202020204" pitchFamily="34" charset="0"/>
                  </a:rPr>
                  <a:t>923 surfaces </a:t>
                </a:r>
                <a:r>
                  <a:rPr lang="en-US" sz="2400" dirty="0">
                    <a:solidFill>
                      <a:schemeClr val="bg1"/>
                    </a:solidFill>
                    <a:latin typeface="Arial" panose="020B0604020202020204" pitchFamily="34" charset="0"/>
                    <a:cs typeface="Arial" panose="020B0604020202020204" pitchFamily="34" charset="0"/>
                  </a:rPr>
                  <a:t>and </a:t>
                </a:r>
                <a:r>
                  <a:rPr lang="en-US" sz="2400" dirty="0">
                    <a:solidFill>
                      <a:srgbClr val="FFCF05"/>
                    </a:solidFill>
                    <a:latin typeface="Arial" panose="020B0604020202020204" pitchFamily="34" charset="0"/>
                    <a:cs typeface="Arial" panose="020B0604020202020204" pitchFamily="34" charset="0"/>
                  </a:rPr>
                  <a:t>4 types of preset materials</a:t>
                </a:r>
                <a:r>
                  <a:rPr lang="en-US" sz="2400" dirty="0">
                    <a:solidFill>
                      <a:schemeClr val="bg1"/>
                    </a:solidFill>
                    <a:latin typeface="Arial" panose="020B0604020202020204" pitchFamily="34" charset="0"/>
                    <a:cs typeface="Arial" panose="020B0604020202020204" pitchFamily="34" charset="0"/>
                  </a:rPr>
                  <a:t> (concrete, brick, vegetation and water).</a:t>
                </a:r>
              </a:p>
              <a:p>
                <a:pPr marL="342900" indent="-342900">
                  <a:buFont typeface="Arial" panose="020B0604020202020204" pitchFamily="34" charset="0"/>
                  <a:buChar char="•"/>
                </a:pPr>
                <a:r>
                  <a:rPr lang="en-US" sz="2400" dirty="0">
                    <a:solidFill>
                      <a:srgbClr val="FFCF05"/>
                    </a:solidFill>
                    <a:latin typeface="Arial" panose="020B0604020202020204" pitchFamily="34" charset="0"/>
                    <a:cs typeface="Arial" panose="020B0604020202020204" pitchFamily="34" charset="0"/>
                  </a:rPr>
                  <a:t>3 TX nodes </a:t>
                </a:r>
                <a:r>
                  <a:rPr lang="en-US" sz="2400" dirty="0">
                    <a:solidFill>
                      <a:schemeClr val="bg1"/>
                    </a:solidFill>
                    <a:latin typeface="Arial" panose="020B0604020202020204" pitchFamily="34" charset="0"/>
                    <a:cs typeface="Arial" panose="020B0604020202020204" pitchFamily="34" charset="0"/>
                  </a:rPr>
                  <a:t>on the roof tops as </a:t>
                </a:r>
                <a:r>
                  <a:rPr lang="en-US" sz="2400" dirty="0">
                    <a:solidFill>
                      <a:srgbClr val="FFCF05"/>
                    </a:solidFill>
                    <a:latin typeface="Arial" panose="020B0604020202020204" pitchFamily="34" charset="0"/>
                    <a:cs typeface="Arial" panose="020B0604020202020204" pitchFamily="34" charset="0"/>
                  </a:rPr>
                  <a:t>micro-BS</a:t>
                </a:r>
                <a:r>
                  <a:rPr lang="en-US" sz="2400" dirty="0">
                    <a:solidFill>
                      <a:schemeClr val="bg1"/>
                    </a:solidFill>
                    <a:latin typeface="Arial" panose="020B0604020202020204" pitchFamily="34" charset="0"/>
                    <a:cs typeface="Arial" panose="020B0604020202020204" pitchFamily="34" charset="0"/>
                  </a:rPr>
                  <a:t>s with a transmit power of </a:t>
                </a:r>
                <a:r>
                  <a:rPr lang="en-US" sz="2400" dirty="0">
                    <a:solidFill>
                      <a:srgbClr val="FFCF05"/>
                    </a:solidFill>
                    <a:latin typeface="Arial" panose="020B0604020202020204" pitchFamily="34" charset="0"/>
                    <a:cs typeface="Arial" panose="020B0604020202020204" pitchFamily="34" charset="0"/>
                  </a:rPr>
                  <a:t>10 watts</a:t>
                </a:r>
                <a:r>
                  <a:rPr lang="en-US" altLang="zh-CN" sz="2400" dirty="0">
                    <a:solidFill>
                      <a:schemeClr val="bg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About </a:t>
                </a:r>
                <a:r>
                  <a:rPr lang="en-US" sz="2400" dirty="0">
                    <a:solidFill>
                      <a:srgbClr val="FFCF05"/>
                    </a:solidFill>
                    <a:latin typeface="Arial" panose="020B0604020202020204" pitchFamily="34" charset="0"/>
                    <a:cs typeface="Arial" panose="020B0604020202020204" pitchFamily="34" charset="0"/>
                  </a:rPr>
                  <a:t>2000 RX nodes </a:t>
                </a:r>
                <a:r>
                  <a:rPr lang="en-US" sz="2400" dirty="0">
                    <a:solidFill>
                      <a:schemeClr val="bg1"/>
                    </a:solidFill>
                    <a:latin typeface="Arial" panose="020B0604020202020204" pitchFamily="34" charset="0"/>
                    <a:cs typeface="Arial" panose="020B0604020202020204" pitchFamily="34" charset="0"/>
                  </a:rPr>
                  <a:t>at the height of one meter from the ground. We allow </a:t>
                </a:r>
                <a:r>
                  <a:rPr lang="en-US" sz="2400" dirty="0">
                    <a:solidFill>
                      <a:srgbClr val="FFCF05"/>
                    </a:solidFill>
                    <a:latin typeface="Arial" panose="020B0604020202020204" pitchFamily="34" charset="0"/>
                    <a:cs typeface="Arial" panose="020B0604020202020204" pitchFamily="34" charset="0"/>
                  </a:rPr>
                  <a:t>at most 21 rays for each RX and at most 3 reflections for each ray</a:t>
                </a:r>
                <a:r>
                  <a:rPr lang="en-US" sz="2400" dirty="0">
                    <a:solidFill>
                      <a:schemeClr val="bg1"/>
                    </a:solidFill>
                    <a:latin typeface="Arial" panose="020B0604020202020204" pitchFamily="34" charset="0"/>
                    <a:cs typeface="Arial" panose="020B0604020202020204" pitchFamily="34" charset="0"/>
                  </a:rPr>
                  <a:t>, where the number of rays is capped at 7 for each TX-RX pair.</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80% training, 20% test.</a:t>
                </a:r>
              </a:p>
            </p:txBody>
          </p:sp>
        </mc:Choice>
        <mc:Fallback xmlns="">
          <p:sp>
            <p:nvSpPr>
              <p:cNvPr id="6" name="TextBox 48">
                <a:extLst>
                  <a:ext uri="{FF2B5EF4-FFF2-40B4-BE49-F238E27FC236}">
                    <a16:creationId xmlns:a16="http://schemas.microsoft.com/office/drawing/2014/main" id="{83EE5096-7107-44B2-0433-B213529F55B4}"/>
                  </a:ext>
                </a:extLst>
              </p:cNvPr>
              <p:cNvSpPr txBox="1">
                <a:spLocks noRot="1" noChangeAspect="1" noMove="1" noResize="1" noEditPoints="1" noAdjustHandles="1" noChangeArrowheads="1" noChangeShapeType="1" noTextEdit="1"/>
              </p:cNvSpPr>
              <p:nvPr/>
            </p:nvSpPr>
            <p:spPr>
              <a:xfrm>
                <a:off x="457200" y="1447800"/>
                <a:ext cx="6400800" cy="4524315"/>
              </a:xfrm>
              <a:prstGeom prst="rect">
                <a:avLst/>
              </a:prstGeom>
              <a:blipFill>
                <a:blip r:embed="rId4"/>
                <a:stretch>
                  <a:fillRect l="-1389" t="-1401" b="-19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059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86F4-4011-63E7-BED6-1B11F7D49EFC}"/>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89EAE44C-1A2F-F6EB-4E0D-D023D97AFB13}"/>
              </a:ext>
            </a:extLst>
          </p:cNvPr>
          <p:cNvSpPr>
            <a:spLocks noGrp="1"/>
          </p:cNvSpPr>
          <p:nvPr>
            <p:ph type="title"/>
          </p:nvPr>
        </p:nvSpPr>
        <p:spPr>
          <a:xfrm>
            <a:off x="623392" y="228600"/>
            <a:ext cx="9601067" cy="638944"/>
          </a:xfrm>
        </p:spPr>
        <p:txBody>
          <a:bodyPr>
            <a:normAutofit fontScale="90000"/>
          </a:bodyPr>
          <a:lstStyle/>
          <a:p>
            <a:r>
              <a:rPr lang="en-US" altLang="zh-CN" dirty="0">
                <a:solidFill>
                  <a:srgbClr val="FFCF05"/>
                </a:solidFill>
              </a:rPr>
              <a:t>Evaluation (1): </a:t>
            </a:r>
            <a:br>
              <a:rPr lang="en-US" altLang="zh-CN" dirty="0">
                <a:solidFill>
                  <a:srgbClr val="FFCF05"/>
                </a:solidFill>
              </a:rPr>
            </a:br>
            <a:r>
              <a:rPr lang="en-US" altLang="zh-CN" dirty="0">
                <a:solidFill>
                  <a:srgbClr val="FFCF05"/>
                </a:solidFill>
              </a:rPr>
              <a:t>Accuracy of Neural Reflectance Field</a:t>
            </a:r>
          </a:p>
        </p:txBody>
      </p:sp>
      <p:sp>
        <p:nvSpPr>
          <p:cNvPr id="4" name="灯片编号占位符 3">
            <a:extLst>
              <a:ext uri="{FF2B5EF4-FFF2-40B4-BE49-F238E27FC236}">
                <a16:creationId xmlns:a16="http://schemas.microsoft.com/office/drawing/2014/main" id="{884AA250-AB70-6B13-1EFB-17D6C7D8B0DD}"/>
              </a:ext>
            </a:extLst>
          </p:cNvPr>
          <p:cNvSpPr>
            <a:spLocks noGrp="1"/>
          </p:cNvSpPr>
          <p:nvPr>
            <p:ph type="sldNum" sz="quarter" idx="12"/>
          </p:nvPr>
        </p:nvSpPr>
        <p:spPr/>
        <p:txBody>
          <a:bodyPr/>
          <a:lstStyle/>
          <a:p>
            <a:fld id="{B6F15528-21DE-4FAA-801E-634DDDAF4B2B}" type="slidenum">
              <a:rPr lang="en-US" smtClean="0"/>
              <a:t>14</a:t>
            </a:fld>
            <a:endParaRPr lang="en-US" dirty="0"/>
          </a:p>
        </p:txBody>
      </p:sp>
      <p:pic>
        <p:nvPicPr>
          <p:cNvPr id="7" name="图片 6" descr="图表, 折线图&#10;&#10;描述已自动生成">
            <a:extLst>
              <a:ext uri="{FF2B5EF4-FFF2-40B4-BE49-F238E27FC236}">
                <a16:creationId xmlns:a16="http://schemas.microsoft.com/office/drawing/2014/main" id="{68C05F99-688B-E3D6-D1B2-065D8B09B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378" y="1551837"/>
            <a:ext cx="3403547" cy="2526783"/>
          </a:xfrm>
          <a:prstGeom prst="rect">
            <a:avLst/>
          </a:prstGeom>
        </p:spPr>
      </p:pic>
      <p:pic>
        <p:nvPicPr>
          <p:cNvPr id="9" name="图片 8" descr="图表, 瀑布图&#10;&#10;描述已自动生成">
            <a:extLst>
              <a:ext uri="{FF2B5EF4-FFF2-40B4-BE49-F238E27FC236}">
                <a16:creationId xmlns:a16="http://schemas.microsoft.com/office/drawing/2014/main" id="{AF636386-FB48-97DB-E519-D1D657913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077" y="1545748"/>
            <a:ext cx="3403547" cy="2532872"/>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B1FF290-7231-FAB8-2466-D28B0FC6C9BB}"/>
                  </a:ext>
                </a:extLst>
              </p:cNvPr>
              <p:cNvSpPr txBox="1"/>
              <p:nvPr/>
            </p:nvSpPr>
            <p:spPr>
              <a:xfrm>
                <a:off x="1835184" y="4357855"/>
                <a:ext cx="3773933" cy="1323439"/>
              </a:xfrm>
              <a:prstGeom prst="rect">
                <a:avLst/>
              </a:prstGeom>
              <a:noFill/>
            </p:spPr>
            <p:txBody>
              <a:bodyPr wrap="square" rtlCol="0">
                <a:spAutoFit/>
              </a:bodyPr>
              <a:lstStyle/>
              <a:p>
                <a:pPr algn="ctr"/>
                <a:r>
                  <a:rPr kumimoji="1" lang="en-US" altLang="zh-CN" sz="2000" dirty="0">
                    <a:solidFill>
                      <a:schemeClr val="bg1"/>
                    </a:solidFill>
                  </a:rPr>
                  <a:t>Two cases when est. error rises:</a:t>
                </a:r>
              </a:p>
              <a:p>
                <a:pPr marL="342900" indent="-342900">
                  <a:buFont typeface="Arial" panose="020B0604020202020204" pitchFamily="34" charset="0"/>
                  <a:buChar char="•"/>
                </a:pPr>
                <a:r>
                  <a:rPr kumimoji="1" lang="en-US" altLang="zh-CN" sz="2000" dirty="0">
                    <a:solidFill>
                      <a:schemeClr val="bg1"/>
                    </a:solidFill>
                  </a:rPr>
                  <a:t>Small AoI, large attenuation.</a:t>
                </a:r>
              </a:p>
              <a:p>
                <a:pPr marL="342900" indent="-342900">
                  <a:buFont typeface="Arial" panose="020B0604020202020204" pitchFamily="34" charset="0"/>
                  <a:buChar char="•"/>
                </a:pPr>
                <a:r>
                  <a:rPr kumimoji="1" lang="en-US" altLang="zh-CN" sz="2000" dirty="0">
                    <a:solidFill>
                      <a:schemeClr val="bg1"/>
                    </a:solidFill>
                  </a:rPr>
                  <a:t>Near-</a:t>
                </a:r>
                <a14:m>
                  <m:oMath xmlns:m="http://schemas.openxmlformats.org/officeDocument/2006/math">
                    <m:sSup>
                      <m:sSupPr>
                        <m:ctrlPr>
                          <a:rPr kumimoji="1" lang="en-US" altLang="zh-CN" sz="2000" b="0" i="1" smtClean="0">
                            <a:solidFill>
                              <a:schemeClr val="bg1"/>
                            </a:solidFill>
                            <a:latin typeface="Cambria Math" panose="02040503050406030204" pitchFamily="18" charset="0"/>
                          </a:rPr>
                        </m:ctrlPr>
                      </m:sSupPr>
                      <m:e>
                        <m:r>
                          <a:rPr kumimoji="1" lang="en-US" altLang="zh-CN" sz="2000" b="0" i="1" smtClean="0">
                            <a:solidFill>
                              <a:schemeClr val="bg1"/>
                            </a:solidFill>
                            <a:latin typeface="Cambria Math" panose="02040503050406030204" pitchFamily="18" charset="0"/>
                          </a:rPr>
                          <m:t>90</m:t>
                        </m:r>
                      </m:e>
                      <m:sup>
                        <m:r>
                          <a:rPr kumimoji="1" lang="en-US" altLang="zh-CN" sz="2000" b="0" i="1" smtClean="0">
                            <a:solidFill>
                              <a:schemeClr val="bg1"/>
                            </a:solidFill>
                            <a:latin typeface="Cambria Math" panose="02040503050406030204" pitchFamily="18" charset="0"/>
                          </a:rPr>
                          <m:t>∘</m:t>
                        </m:r>
                      </m:sup>
                    </m:sSup>
                  </m:oMath>
                </a14:m>
                <a:r>
                  <a:rPr kumimoji="1" lang="en-US" altLang="zh-CN" sz="2000" dirty="0">
                    <a:solidFill>
                      <a:schemeClr val="bg1"/>
                    </a:solidFill>
                  </a:rPr>
                  <a:t> AoI, almost none attenuation. </a:t>
                </a:r>
                <a:endParaRPr kumimoji="1" lang="zh-CN" altLang="en-US" sz="2000" dirty="0">
                  <a:solidFill>
                    <a:schemeClr val="bg1"/>
                  </a:solidFill>
                </a:endParaRPr>
              </a:p>
            </p:txBody>
          </p:sp>
        </mc:Choice>
        <mc:Fallback xmlns="">
          <p:sp>
            <p:nvSpPr>
              <p:cNvPr id="11" name="文本框 10">
                <a:extLst>
                  <a:ext uri="{FF2B5EF4-FFF2-40B4-BE49-F238E27FC236}">
                    <a16:creationId xmlns:a16="http://schemas.microsoft.com/office/drawing/2014/main" id="{1B1FF290-7231-FAB8-2466-D28B0FC6C9BB}"/>
                  </a:ext>
                </a:extLst>
              </p:cNvPr>
              <p:cNvSpPr txBox="1">
                <a:spLocks noRot="1" noChangeAspect="1" noMove="1" noResize="1" noEditPoints="1" noAdjustHandles="1" noChangeArrowheads="1" noChangeShapeType="1" noTextEdit="1"/>
              </p:cNvSpPr>
              <p:nvPr/>
            </p:nvSpPr>
            <p:spPr>
              <a:xfrm>
                <a:off x="1835184" y="4357855"/>
                <a:ext cx="3773933" cy="1323439"/>
              </a:xfrm>
              <a:prstGeom prst="rect">
                <a:avLst/>
              </a:prstGeom>
              <a:blipFill>
                <a:blip r:embed="rId5"/>
                <a:stretch>
                  <a:fillRect l="-1342" t="-2857" b="-7619"/>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8E0E9E8B-2092-DEC2-61D5-0315F8022238}"/>
              </a:ext>
            </a:extLst>
          </p:cNvPr>
          <p:cNvSpPr txBox="1"/>
          <p:nvPr/>
        </p:nvSpPr>
        <p:spPr>
          <a:xfrm>
            <a:off x="6582885" y="4357854"/>
            <a:ext cx="3773933" cy="1015663"/>
          </a:xfrm>
          <a:prstGeom prst="rect">
            <a:avLst/>
          </a:prstGeom>
          <a:noFill/>
        </p:spPr>
        <p:txBody>
          <a:bodyPr wrap="square" rtlCol="0">
            <a:spAutoFit/>
          </a:bodyPr>
          <a:lstStyle/>
          <a:p>
            <a:pPr algn="ctr"/>
            <a:r>
              <a:rPr kumimoji="1" lang="en-US" altLang="zh-CN" sz="2000" dirty="0">
                <a:solidFill>
                  <a:schemeClr val="bg1"/>
                </a:solidFill>
              </a:rPr>
              <a:t>99% percentiles for 4 materials.</a:t>
            </a:r>
          </a:p>
          <a:p>
            <a:pPr algn="ctr"/>
            <a:r>
              <a:rPr kumimoji="1" lang="en-US" altLang="zh-CN" sz="2000" dirty="0">
                <a:solidFill>
                  <a:schemeClr val="bg1"/>
                </a:solidFill>
              </a:rPr>
              <a:t>Ground truth ref. coeff.: </a:t>
            </a:r>
          </a:p>
          <a:p>
            <a:pPr algn="ctr"/>
            <a:r>
              <a:rPr kumimoji="1" lang="en-US" altLang="zh-CN" sz="2000" dirty="0">
                <a:solidFill>
                  <a:schemeClr val="bg1"/>
                </a:solidFill>
              </a:rPr>
              <a:t>Water &lt; Veg &lt; Concrete &lt; Brick.</a:t>
            </a:r>
          </a:p>
        </p:txBody>
      </p:sp>
      <p:sp>
        <p:nvSpPr>
          <p:cNvPr id="13" name="TextBox 48">
            <a:extLst>
              <a:ext uri="{FF2B5EF4-FFF2-40B4-BE49-F238E27FC236}">
                <a16:creationId xmlns:a16="http://schemas.microsoft.com/office/drawing/2014/main" id="{2C613DA0-DA2A-C06F-D5AF-CEB8F36CC84C}"/>
              </a:ext>
            </a:extLst>
          </p:cNvPr>
          <p:cNvSpPr txBox="1"/>
          <p:nvPr/>
        </p:nvSpPr>
        <p:spPr>
          <a:xfrm>
            <a:off x="0" y="5729696"/>
            <a:ext cx="12192000" cy="523220"/>
          </a:xfrm>
          <a:prstGeom prst="rect">
            <a:avLst/>
          </a:prstGeom>
          <a:noFill/>
        </p:spPr>
        <p:txBody>
          <a:bodyPr wrap="square">
            <a:spAutoFit/>
          </a:bodyPr>
          <a:lstStyle/>
          <a:p>
            <a:pPr algn="ctr"/>
            <a:r>
              <a:rPr lang="en-US" sz="2800" b="1" dirty="0">
                <a:solidFill>
                  <a:srgbClr val="FFCF05"/>
                </a:solidFill>
              </a:rPr>
              <a:t>The smaller the influence on total signal strength, the larger the estimation error!</a:t>
            </a:r>
            <a:endParaRPr lang="en-CN" sz="2800" b="1" dirty="0">
              <a:solidFill>
                <a:srgbClr val="FFCF05"/>
              </a:solidFill>
            </a:endParaRPr>
          </a:p>
        </p:txBody>
      </p:sp>
    </p:spTree>
    <p:extLst>
      <p:ext uri="{BB962C8B-B14F-4D97-AF65-F5344CB8AC3E}">
        <p14:creationId xmlns:p14="http://schemas.microsoft.com/office/powerpoint/2010/main" val="20809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C7DD-8485-E81E-5FA7-9569B01153A0}"/>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057479BA-9B36-1A9E-109B-8F75C0E11393}"/>
              </a:ext>
            </a:extLst>
          </p:cNvPr>
          <p:cNvSpPr>
            <a:spLocks noGrp="1"/>
          </p:cNvSpPr>
          <p:nvPr>
            <p:ph type="title"/>
          </p:nvPr>
        </p:nvSpPr>
        <p:spPr>
          <a:xfrm>
            <a:off x="623392" y="228600"/>
            <a:ext cx="9601067" cy="638944"/>
          </a:xfrm>
        </p:spPr>
        <p:txBody>
          <a:bodyPr>
            <a:normAutofit fontScale="90000"/>
          </a:bodyPr>
          <a:lstStyle/>
          <a:p>
            <a:r>
              <a:rPr lang="en-US" altLang="zh-CN" dirty="0">
                <a:solidFill>
                  <a:srgbClr val="FFCF05"/>
                </a:solidFill>
              </a:rPr>
              <a:t>Evaluation (2): </a:t>
            </a:r>
            <a:br>
              <a:rPr lang="en-US" altLang="zh-CN" dirty="0">
                <a:solidFill>
                  <a:srgbClr val="FFCF05"/>
                </a:solidFill>
              </a:rPr>
            </a:br>
            <a:r>
              <a:rPr lang="en-US" altLang="zh-CN" dirty="0">
                <a:solidFill>
                  <a:srgbClr val="FFCF05"/>
                </a:solidFill>
              </a:rPr>
              <a:t>Comparison with Existing Approaches</a:t>
            </a:r>
          </a:p>
        </p:txBody>
      </p:sp>
      <p:sp>
        <p:nvSpPr>
          <p:cNvPr id="4" name="灯片编号占位符 3">
            <a:extLst>
              <a:ext uri="{FF2B5EF4-FFF2-40B4-BE49-F238E27FC236}">
                <a16:creationId xmlns:a16="http://schemas.microsoft.com/office/drawing/2014/main" id="{5D0D9630-DBE4-B041-08CF-FAD85262C8CB}"/>
              </a:ext>
            </a:extLst>
          </p:cNvPr>
          <p:cNvSpPr>
            <a:spLocks noGrp="1"/>
          </p:cNvSpPr>
          <p:nvPr>
            <p:ph type="sldNum" sz="quarter" idx="12"/>
          </p:nvPr>
        </p:nvSpPr>
        <p:spPr/>
        <p:txBody>
          <a:bodyPr/>
          <a:lstStyle/>
          <a:p>
            <a:fld id="{B6F15528-21DE-4FAA-801E-634DDDAF4B2B}" type="slidenum">
              <a:rPr lang="en-US" smtClean="0"/>
              <a:t>15</a:t>
            </a:fld>
            <a:endParaRPr lang="en-US" dirty="0"/>
          </a:p>
        </p:txBody>
      </p:sp>
      <p:sp>
        <p:nvSpPr>
          <p:cNvPr id="11" name="文本框 10">
            <a:extLst>
              <a:ext uri="{FF2B5EF4-FFF2-40B4-BE49-F238E27FC236}">
                <a16:creationId xmlns:a16="http://schemas.microsoft.com/office/drawing/2014/main" id="{BE2A0EED-235F-47DA-DA7C-AFF61239F276}"/>
              </a:ext>
            </a:extLst>
          </p:cNvPr>
          <p:cNvSpPr txBox="1"/>
          <p:nvPr/>
        </p:nvSpPr>
        <p:spPr>
          <a:xfrm>
            <a:off x="1835184" y="4357855"/>
            <a:ext cx="3773933" cy="1323439"/>
          </a:xfrm>
          <a:prstGeom prst="rect">
            <a:avLst/>
          </a:prstGeom>
          <a:noFill/>
        </p:spPr>
        <p:txBody>
          <a:bodyPr wrap="square" rtlCol="0">
            <a:spAutoFit/>
          </a:bodyPr>
          <a:lstStyle/>
          <a:p>
            <a:pPr algn="ctr"/>
            <a:r>
              <a:rPr kumimoji="1" lang="en-US" altLang="zh-CN" sz="2000" dirty="0">
                <a:solidFill>
                  <a:schemeClr val="bg1"/>
                </a:solidFill>
              </a:rPr>
              <a:t>Prediction error on the test set.</a:t>
            </a:r>
          </a:p>
          <a:p>
            <a:pPr algn="ctr"/>
            <a:r>
              <a:rPr kumimoji="1" lang="en-US" altLang="zh-CN" sz="2000" dirty="0">
                <a:solidFill>
                  <a:schemeClr val="bg1"/>
                </a:solidFill>
              </a:rPr>
              <a:t>NeRF2 is basically interpolating, but our solution is physically based. </a:t>
            </a:r>
            <a:endParaRPr kumimoji="1" lang="zh-CN" altLang="en-US" sz="2000" dirty="0">
              <a:solidFill>
                <a:schemeClr val="bg1"/>
              </a:solidFill>
            </a:endParaRPr>
          </a:p>
        </p:txBody>
      </p:sp>
      <p:sp>
        <p:nvSpPr>
          <p:cNvPr id="12" name="文本框 11">
            <a:extLst>
              <a:ext uri="{FF2B5EF4-FFF2-40B4-BE49-F238E27FC236}">
                <a16:creationId xmlns:a16="http://schemas.microsoft.com/office/drawing/2014/main" id="{EBBD7EEC-3A6D-39C7-A35A-87812140FB34}"/>
              </a:ext>
            </a:extLst>
          </p:cNvPr>
          <p:cNvSpPr txBox="1"/>
          <p:nvPr/>
        </p:nvSpPr>
        <p:spPr>
          <a:xfrm>
            <a:off x="6582885" y="4357854"/>
            <a:ext cx="3773933" cy="1323439"/>
          </a:xfrm>
          <a:prstGeom prst="rect">
            <a:avLst/>
          </a:prstGeom>
          <a:noFill/>
        </p:spPr>
        <p:txBody>
          <a:bodyPr wrap="square" rtlCol="0">
            <a:spAutoFit/>
          </a:bodyPr>
          <a:lstStyle/>
          <a:p>
            <a:pPr algn="ctr"/>
            <a:r>
              <a:rPr kumimoji="1" lang="en-US" altLang="zh-CN" sz="2000" dirty="0">
                <a:solidFill>
                  <a:schemeClr val="bg1"/>
                </a:solidFill>
              </a:rPr>
              <a:t>Reflections on the same surface can be used together to train the neural reflectance fields for the surface. </a:t>
            </a:r>
          </a:p>
        </p:txBody>
      </p:sp>
      <p:sp>
        <p:nvSpPr>
          <p:cNvPr id="13" name="TextBox 48">
            <a:extLst>
              <a:ext uri="{FF2B5EF4-FFF2-40B4-BE49-F238E27FC236}">
                <a16:creationId xmlns:a16="http://schemas.microsoft.com/office/drawing/2014/main" id="{56BF63F4-7E91-EEF3-DB7D-CC7A073D228B}"/>
              </a:ext>
            </a:extLst>
          </p:cNvPr>
          <p:cNvSpPr txBox="1"/>
          <p:nvPr/>
        </p:nvSpPr>
        <p:spPr>
          <a:xfrm>
            <a:off x="0" y="5729696"/>
            <a:ext cx="12192000" cy="523220"/>
          </a:xfrm>
          <a:prstGeom prst="rect">
            <a:avLst/>
          </a:prstGeom>
          <a:noFill/>
        </p:spPr>
        <p:txBody>
          <a:bodyPr wrap="square">
            <a:spAutoFit/>
          </a:bodyPr>
          <a:lstStyle/>
          <a:p>
            <a:pPr algn="ctr"/>
            <a:r>
              <a:rPr lang="en-US" sz="2800" b="1" dirty="0">
                <a:solidFill>
                  <a:srgbClr val="FFCF05"/>
                </a:solidFill>
              </a:rPr>
              <a:t>Our neural reflectance field highly outperforms existing approaches.</a:t>
            </a:r>
            <a:endParaRPr lang="en-CN" sz="2800" b="1" dirty="0">
              <a:solidFill>
                <a:srgbClr val="FFCF05"/>
              </a:solidFill>
            </a:endParaRPr>
          </a:p>
        </p:txBody>
      </p:sp>
      <p:pic>
        <p:nvPicPr>
          <p:cNvPr id="6" name="图片 5" descr="图表, 折线图&#10;&#10;描述已自动生成">
            <a:extLst>
              <a:ext uri="{FF2B5EF4-FFF2-40B4-BE49-F238E27FC236}">
                <a16:creationId xmlns:a16="http://schemas.microsoft.com/office/drawing/2014/main" id="{E84C8122-3B2E-0AB9-1776-7DEE962CE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337" y="1587072"/>
            <a:ext cx="3403545" cy="2496339"/>
          </a:xfrm>
          <a:prstGeom prst="rect">
            <a:avLst/>
          </a:prstGeom>
        </p:spPr>
      </p:pic>
      <p:pic>
        <p:nvPicPr>
          <p:cNvPr id="10" name="图片 9" descr="图表, 折线图&#10;&#10;描述已自动生成">
            <a:extLst>
              <a:ext uri="{FF2B5EF4-FFF2-40B4-BE49-F238E27FC236}">
                <a16:creationId xmlns:a16="http://schemas.microsoft.com/office/drawing/2014/main" id="{3CDF764F-8450-7FBB-56AF-2624D498C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118" y="1587072"/>
            <a:ext cx="3403545" cy="2496339"/>
          </a:xfrm>
          <a:prstGeom prst="rect">
            <a:avLst/>
          </a:prstGeom>
        </p:spPr>
      </p:pic>
    </p:spTree>
    <p:extLst>
      <p:ext uri="{BB962C8B-B14F-4D97-AF65-F5344CB8AC3E}">
        <p14:creationId xmlns:p14="http://schemas.microsoft.com/office/powerpoint/2010/main" val="39257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6859D-8415-A33F-B942-7182E537D25D}"/>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A474253C-067A-6B70-9C07-ED5051B4DC07}"/>
              </a:ext>
            </a:extLst>
          </p:cNvPr>
          <p:cNvSpPr>
            <a:spLocks noGrp="1"/>
          </p:cNvSpPr>
          <p:nvPr>
            <p:ph type="title"/>
          </p:nvPr>
        </p:nvSpPr>
        <p:spPr>
          <a:xfrm>
            <a:off x="623392" y="228600"/>
            <a:ext cx="9601067" cy="638944"/>
          </a:xfrm>
        </p:spPr>
        <p:txBody>
          <a:bodyPr>
            <a:normAutofit fontScale="90000"/>
          </a:bodyPr>
          <a:lstStyle/>
          <a:p>
            <a:r>
              <a:rPr lang="en-US" altLang="zh-CN" dirty="0">
                <a:solidFill>
                  <a:srgbClr val="FFCF05"/>
                </a:solidFill>
              </a:rPr>
              <a:t>Evaluation (3): </a:t>
            </a:r>
            <a:br>
              <a:rPr lang="en-US" altLang="zh-CN" dirty="0">
                <a:solidFill>
                  <a:srgbClr val="FFCF05"/>
                </a:solidFill>
              </a:rPr>
            </a:br>
            <a:r>
              <a:rPr lang="en-US" altLang="zh-CN" dirty="0">
                <a:solidFill>
                  <a:srgbClr val="FFCF05"/>
                </a:solidFill>
              </a:rPr>
              <a:t>SINR and Interference Channel Prediction</a:t>
            </a:r>
          </a:p>
        </p:txBody>
      </p:sp>
      <p:sp>
        <p:nvSpPr>
          <p:cNvPr id="4" name="灯片编号占位符 3">
            <a:extLst>
              <a:ext uri="{FF2B5EF4-FFF2-40B4-BE49-F238E27FC236}">
                <a16:creationId xmlns:a16="http://schemas.microsoft.com/office/drawing/2014/main" id="{F80A63D9-F84D-31F7-E922-3EC719C4E13A}"/>
              </a:ext>
            </a:extLst>
          </p:cNvPr>
          <p:cNvSpPr>
            <a:spLocks noGrp="1"/>
          </p:cNvSpPr>
          <p:nvPr>
            <p:ph type="sldNum" sz="quarter" idx="12"/>
          </p:nvPr>
        </p:nvSpPr>
        <p:spPr/>
        <p:txBody>
          <a:bodyPr/>
          <a:lstStyle/>
          <a:p>
            <a:fld id="{B6F15528-21DE-4FAA-801E-634DDDAF4B2B}" type="slidenum">
              <a:rPr lang="en-US" smtClean="0"/>
              <a:t>16</a:t>
            </a:fld>
            <a:endParaRPr lang="en-US" dirty="0"/>
          </a:p>
        </p:txBody>
      </p:sp>
      <p:sp>
        <p:nvSpPr>
          <p:cNvPr id="11" name="文本框 10">
            <a:extLst>
              <a:ext uri="{FF2B5EF4-FFF2-40B4-BE49-F238E27FC236}">
                <a16:creationId xmlns:a16="http://schemas.microsoft.com/office/drawing/2014/main" id="{29244825-8DAF-72FA-51B3-30EE243FF549}"/>
              </a:ext>
            </a:extLst>
          </p:cNvPr>
          <p:cNvSpPr txBox="1"/>
          <p:nvPr/>
        </p:nvSpPr>
        <p:spPr>
          <a:xfrm>
            <a:off x="1835184" y="4357855"/>
            <a:ext cx="3773933" cy="1323439"/>
          </a:xfrm>
          <a:prstGeom prst="rect">
            <a:avLst/>
          </a:prstGeom>
          <a:noFill/>
        </p:spPr>
        <p:txBody>
          <a:bodyPr wrap="square" rtlCol="0">
            <a:spAutoFit/>
          </a:bodyPr>
          <a:lstStyle/>
          <a:p>
            <a:pPr algn="ctr"/>
            <a:r>
              <a:rPr kumimoji="1" lang="en-US" altLang="zh-CN" sz="2000" dirty="0">
                <a:solidFill>
                  <a:schemeClr val="bg1"/>
                </a:solidFill>
              </a:rPr>
              <a:t> Almost all RX nodes have an accurate predicted SINR deviating  from the actual one less than 0.05dB.</a:t>
            </a:r>
            <a:endParaRPr kumimoji="1" lang="zh-CN" altLang="en-US" sz="2000" dirty="0">
              <a:solidFill>
                <a:schemeClr val="bg1"/>
              </a:solidFill>
            </a:endParaRPr>
          </a:p>
        </p:txBody>
      </p:sp>
      <p:sp>
        <p:nvSpPr>
          <p:cNvPr id="12" name="文本框 11">
            <a:extLst>
              <a:ext uri="{FF2B5EF4-FFF2-40B4-BE49-F238E27FC236}">
                <a16:creationId xmlns:a16="http://schemas.microsoft.com/office/drawing/2014/main" id="{AE00E29A-F488-368D-CFE2-4971D349DB70}"/>
              </a:ext>
            </a:extLst>
          </p:cNvPr>
          <p:cNvSpPr txBox="1"/>
          <p:nvPr/>
        </p:nvSpPr>
        <p:spPr>
          <a:xfrm>
            <a:off x="6582885" y="4357854"/>
            <a:ext cx="3773933" cy="1015663"/>
          </a:xfrm>
          <a:prstGeom prst="rect">
            <a:avLst/>
          </a:prstGeom>
          <a:noFill/>
        </p:spPr>
        <p:txBody>
          <a:bodyPr wrap="square" rtlCol="0">
            <a:spAutoFit/>
          </a:bodyPr>
          <a:lstStyle/>
          <a:p>
            <a:pPr algn="ctr"/>
            <a:r>
              <a:rPr kumimoji="1" lang="en-US" altLang="zh-CN" sz="2000" dirty="0">
                <a:solidFill>
                  <a:schemeClr val="bg1"/>
                </a:solidFill>
              </a:rPr>
              <a:t>Only less than 1% of TX-RX pairs having a prediction error greater than 0.05dB.</a:t>
            </a:r>
          </a:p>
        </p:txBody>
      </p:sp>
      <p:sp>
        <p:nvSpPr>
          <p:cNvPr id="13" name="TextBox 48">
            <a:extLst>
              <a:ext uri="{FF2B5EF4-FFF2-40B4-BE49-F238E27FC236}">
                <a16:creationId xmlns:a16="http://schemas.microsoft.com/office/drawing/2014/main" id="{A259A7BB-DEE5-EEA2-0B81-CC8F1288B53F}"/>
              </a:ext>
            </a:extLst>
          </p:cNvPr>
          <p:cNvSpPr txBox="1"/>
          <p:nvPr/>
        </p:nvSpPr>
        <p:spPr>
          <a:xfrm>
            <a:off x="0" y="5729696"/>
            <a:ext cx="12192000" cy="532966"/>
          </a:xfrm>
          <a:prstGeom prst="rect">
            <a:avLst/>
          </a:prstGeom>
          <a:noFill/>
        </p:spPr>
        <p:txBody>
          <a:bodyPr wrap="square">
            <a:spAutoFit/>
          </a:bodyPr>
          <a:lstStyle/>
          <a:p>
            <a:pPr algn="ctr"/>
            <a:r>
              <a:rPr lang="en-US" sz="2800" b="1" dirty="0">
                <a:solidFill>
                  <a:srgbClr val="FFCF05"/>
                </a:solidFill>
              </a:rPr>
              <a:t>An accurate reconstruction of RF Field largely facilitates the communication.</a:t>
            </a:r>
            <a:endParaRPr lang="en-CN" sz="2800" b="1" dirty="0">
              <a:solidFill>
                <a:srgbClr val="FFCF05"/>
              </a:solidFill>
            </a:endParaRPr>
          </a:p>
        </p:txBody>
      </p:sp>
      <p:pic>
        <p:nvPicPr>
          <p:cNvPr id="5" name="图片 4" descr="图表&#10;&#10;描述已自动生成">
            <a:extLst>
              <a:ext uri="{FF2B5EF4-FFF2-40B4-BE49-F238E27FC236}">
                <a16:creationId xmlns:a16="http://schemas.microsoft.com/office/drawing/2014/main" id="{EDB9D3D1-B0D3-250F-09F4-142ECD60E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120" y="1587072"/>
            <a:ext cx="3403543" cy="2560134"/>
          </a:xfrm>
          <a:prstGeom prst="rect">
            <a:avLst/>
          </a:prstGeom>
        </p:spPr>
      </p:pic>
      <p:pic>
        <p:nvPicPr>
          <p:cNvPr id="8" name="图片 7" descr="图表&#10;&#10;描述已自动生成">
            <a:extLst>
              <a:ext uri="{FF2B5EF4-FFF2-40B4-BE49-F238E27FC236}">
                <a16:creationId xmlns:a16="http://schemas.microsoft.com/office/drawing/2014/main" id="{92F3802E-52B9-7691-3A65-2C0378915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053" y="1621708"/>
            <a:ext cx="3427872" cy="2560134"/>
          </a:xfrm>
          <a:prstGeom prst="rect">
            <a:avLst/>
          </a:prstGeom>
        </p:spPr>
      </p:pic>
    </p:spTree>
    <p:extLst>
      <p:ext uri="{BB962C8B-B14F-4D97-AF65-F5344CB8AC3E}">
        <p14:creationId xmlns:p14="http://schemas.microsoft.com/office/powerpoint/2010/main" val="17736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9DE64-D71B-7ED2-C290-9DFFA6923703}"/>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926AD31C-173D-37CD-BC2E-41B91618C86C}"/>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Conclusion</a:t>
            </a:r>
          </a:p>
        </p:txBody>
      </p:sp>
      <p:sp>
        <p:nvSpPr>
          <p:cNvPr id="4" name="灯片编号占位符 3">
            <a:extLst>
              <a:ext uri="{FF2B5EF4-FFF2-40B4-BE49-F238E27FC236}">
                <a16:creationId xmlns:a16="http://schemas.microsoft.com/office/drawing/2014/main" id="{E150CDD0-6D18-8B69-1067-085D699B730D}"/>
              </a:ext>
            </a:extLst>
          </p:cNvPr>
          <p:cNvSpPr>
            <a:spLocks noGrp="1"/>
          </p:cNvSpPr>
          <p:nvPr>
            <p:ph type="sldNum" sz="quarter" idx="12"/>
          </p:nvPr>
        </p:nvSpPr>
        <p:spPr/>
        <p:txBody>
          <a:bodyPr/>
          <a:lstStyle/>
          <a:p>
            <a:fld id="{B6F15528-21DE-4FAA-801E-634DDDAF4B2B}" type="slidenum">
              <a:rPr lang="en-US" smtClean="0"/>
              <a:t>17</a:t>
            </a:fld>
            <a:endParaRPr lang="en-US" dirty="0"/>
          </a:p>
        </p:txBody>
      </p:sp>
      <p:sp>
        <p:nvSpPr>
          <p:cNvPr id="6" name="TextBox 48">
            <a:extLst>
              <a:ext uri="{FF2B5EF4-FFF2-40B4-BE49-F238E27FC236}">
                <a16:creationId xmlns:a16="http://schemas.microsoft.com/office/drawing/2014/main" id="{D6F954B2-1CA0-C564-FB8E-7AA4F96DABC2}"/>
              </a:ext>
            </a:extLst>
          </p:cNvPr>
          <p:cNvSpPr txBox="1"/>
          <p:nvPr/>
        </p:nvSpPr>
        <p:spPr>
          <a:xfrm>
            <a:off x="533400" y="1143000"/>
            <a:ext cx="11125200" cy="5632311"/>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We point out that the ray tracing performance greatly depends on the target scene depiction, which is composed of</a:t>
            </a: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2400" dirty="0">
                <a:solidFill>
                  <a:srgbClr val="FFCF05"/>
                </a:solidFill>
                <a:latin typeface="Arial" panose="020B0604020202020204" pitchFamily="34" charset="0"/>
                <a:cs typeface="Arial" panose="020B0604020202020204" pitchFamily="34" charset="0"/>
              </a:rPr>
              <a:t>scene geometry</a:t>
            </a:r>
            <a:r>
              <a:rPr lang="en-US" altLang="zh-CN" sz="2400" dirty="0">
                <a:solidFill>
                  <a:schemeClr val="bg1"/>
                </a:solidFill>
                <a:latin typeface="Arial" panose="020B0604020202020204" pitchFamily="34" charset="0"/>
                <a:cs typeface="Arial" panose="020B0604020202020204" pitchFamily="34" charset="0"/>
              </a:rPr>
              <a:t> and</a:t>
            </a: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2400" dirty="0">
                <a:solidFill>
                  <a:srgbClr val="FFCF05"/>
                </a:solidFill>
                <a:latin typeface="Arial" panose="020B0604020202020204" pitchFamily="34" charset="0"/>
                <a:ea typeface="宋体" panose="02010600030101010101" pitchFamily="2" charset="-122"/>
                <a:cs typeface="Arial" panose="020B0604020202020204" pitchFamily="34" charset="0"/>
              </a:rPr>
              <a:t>surface </a:t>
            </a:r>
            <a:r>
              <a:rPr lang="en-US" altLang="zh-CN" sz="2400" dirty="0">
                <a:solidFill>
                  <a:srgbClr val="FFCF05"/>
                </a:solidFill>
                <a:latin typeface="Arial" panose="020B0604020202020204" pitchFamily="34" charset="0"/>
                <a:cs typeface="Arial" panose="020B0604020202020204" pitchFamily="34" charset="0"/>
              </a:rPr>
              <a:t>material properties</a:t>
            </a:r>
            <a:r>
              <a:rPr lang="en-US" altLang="zh-CN" sz="24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altLang="zh-CN" sz="2400" dirty="0">
              <a:solidFill>
                <a:schemeClr val="accent3"/>
              </a:solidFill>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To address this problem, we propose </a:t>
            </a:r>
            <a:r>
              <a:rPr lang="en-US" altLang="zh-CN" sz="2400" dirty="0">
                <a:solidFill>
                  <a:srgbClr val="FFCF05"/>
                </a:solidFill>
                <a:latin typeface="Arial" panose="020B0604020202020204" pitchFamily="34" charset="0"/>
                <a:ea typeface="宋体" panose="02010600030101010101" pitchFamily="2" charset="-122"/>
                <a:cs typeface="Arial" panose="020B0604020202020204" pitchFamily="34" charset="0"/>
              </a:rPr>
              <a:t>neural reflectance field </a:t>
            </a: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for the RF domain to learn the reflection coefficients at any angle from the receive power of RF signals. </a:t>
            </a:r>
          </a:p>
          <a:p>
            <a:pPr marL="342900" indent="-342900">
              <a:buFont typeface="Arial" panose="020B0604020202020204" pitchFamily="34" charset="0"/>
              <a:buChar char="•"/>
            </a:pPr>
            <a:endPar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We designed a </a:t>
            </a:r>
            <a:r>
              <a:rPr lang="en-US" altLang="zh-CN" sz="2400" dirty="0">
                <a:solidFill>
                  <a:srgbClr val="FFCF05"/>
                </a:solidFill>
                <a:latin typeface="Arial" panose="020B0604020202020204" pitchFamily="34" charset="0"/>
                <a:ea typeface="宋体" panose="02010600030101010101" pitchFamily="2" charset="-122"/>
                <a:cs typeface="Arial" panose="020B0604020202020204" pitchFamily="34" charset="0"/>
              </a:rPr>
              <a:t>differentiable RF ray tracing framework </a:t>
            </a: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to train the neural reflectance field, of which the performance outperforms existing solutions in our simulation.</a:t>
            </a:r>
          </a:p>
          <a:p>
            <a:pPr marL="342900" indent="-342900">
              <a:buFont typeface="Arial" panose="020B0604020202020204" pitchFamily="34" charset="0"/>
              <a:buChar char="•"/>
            </a:pPr>
            <a:endPar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Furthermore, our framework demonstrated the ability to predict SINR etc., which has </a:t>
            </a:r>
            <a:r>
              <a:rPr lang="en-US" altLang="zh-CN" sz="2400" dirty="0">
                <a:solidFill>
                  <a:srgbClr val="FFCF05"/>
                </a:solidFill>
                <a:latin typeface="Arial" panose="020B0604020202020204" pitchFamily="34" charset="0"/>
                <a:ea typeface="宋体" panose="02010600030101010101" pitchFamily="2" charset="-122"/>
                <a:cs typeface="Arial" panose="020B0604020202020204" pitchFamily="34" charset="0"/>
              </a:rPr>
              <a:t>great potentials for resource allocation and scheduling tasks</a:t>
            </a: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a:t>
            </a:r>
          </a:p>
          <a:p>
            <a:pPr marL="342900" indent="-342900">
              <a:buFont typeface="Arial" panose="020B0604020202020204" pitchFamily="34" charset="0"/>
              <a:buChar char="•"/>
            </a:pPr>
            <a:endPar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31748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4038600" y="1676400"/>
            <a:ext cx="3953261" cy="1501758"/>
          </a:xfrm>
          <a:prstGeom prst="rect">
            <a:avLst/>
          </a:prstGeom>
          <a:noFill/>
        </p:spPr>
        <p:txBody>
          <a:bodyPr wrap="square">
            <a:spAutoFit/>
          </a:bodyPr>
          <a:lstStyle/>
          <a:p>
            <a:pPr indent="0" algn="ctr">
              <a:lnSpc>
                <a:spcPct val="120000"/>
              </a:lnSpc>
              <a:buFontTx/>
              <a:buNone/>
            </a:pPr>
            <a:r>
              <a:rPr lang="en-US" altLang="zh-CN" sz="4000" b="1" dirty="0">
                <a:solidFill>
                  <a:srgbClr val="FFCF05"/>
                </a:solidFill>
                <a:latin typeface="Arial" panose="020B0604020202020204" pitchFamily="34" charset="0"/>
                <a:cs typeface="Arial" panose="020B0604020202020204" pitchFamily="34" charset="0"/>
              </a:rPr>
              <a:t>Thank You! </a:t>
            </a:r>
          </a:p>
          <a:p>
            <a:pPr indent="0" algn="ctr">
              <a:lnSpc>
                <a:spcPct val="120000"/>
              </a:lnSpc>
              <a:buFontTx/>
              <a:buNone/>
            </a:pPr>
            <a:r>
              <a:rPr lang="en-US" altLang="zh-CN" sz="4000" b="1" dirty="0">
                <a:solidFill>
                  <a:srgbClr val="FFCF05"/>
                </a:solidFill>
                <a:latin typeface="Arial" panose="020B0604020202020204" pitchFamily="34" charset="0"/>
                <a:cs typeface="Arial" panose="020B0604020202020204" pitchFamily="34" charset="0"/>
              </a:rPr>
              <a:t>Q&amp;A</a:t>
            </a:r>
          </a:p>
        </p:txBody>
      </p:sp>
      <p:sp>
        <p:nvSpPr>
          <p:cNvPr id="4" name="文本框 3"/>
          <p:cNvSpPr txBox="1"/>
          <p:nvPr/>
        </p:nvSpPr>
        <p:spPr>
          <a:xfrm>
            <a:off x="3403427" y="3838138"/>
            <a:ext cx="5223609" cy="1569660"/>
          </a:xfrm>
          <a:prstGeom prst="rect">
            <a:avLst/>
          </a:prstGeom>
          <a:noFill/>
        </p:spPr>
        <p:txBody>
          <a:bodyPr wrap="none" rtlCol="0">
            <a:spAutoFit/>
          </a:bodyPr>
          <a:lstStyle/>
          <a:p>
            <a:pPr algn="ctr"/>
            <a:r>
              <a:rPr lang="en-US" altLang="zh-CN" sz="2400" b="1" dirty="0">
                <a:solidFill>
                  <a:schemeClr val="bg1"/>
                </a:solidFill>
              </a:rPr>
              <a:t>Haifeng Jia</a:t>
            </a:r>
          </a:p>
          <a:p>
            <a:pPr algn="ctr"/>
            <a:r>
              <a:rPr lang="en-US" altLang="zh-CN" sz="2400" dirty="0">
                <a:solidFill>
                  <a:schemeClr val="bg1"/>
                </a:solidFill>
              </a:rPr>
              <a:t>Network Measurement and Systems Lab</a:t>
            </a:r>
          </a:p>
          <a:p>
            <a:pPr algn="ctr"/>
            <a:r>
              <a:rPr lang="en-US" altLang="zh-CN" sz="2400" dirty="0">
                <a:solidFill>
                  <a:schemeClr val="bg1"/>
                </a:solidFill>
              </a:rPr>
              <a:t>UM-SJTU Joint Institute</a:t>
            </a:r>
          </a:p>
          <a:p>
            <a:pPr algn="ctr"/>
            <a:r>
              <a:rPr lang="en-US" altLang="zh-CN" sz="2400" dirty="0">
                <a:solidFill>
                  <a:schemeClr val="bg1"/>
                </a:solidFill>
              </a:rPr>
              <a:t>Shanghai Jiao Tong University</a:t>
            </a:r>
          </a:p>
        </p:txBody>
      </p:sp>
      <p:sp>
        <p:nvSpPr>
          <p:cNvPr id="2" name="灯片编号占位符 1">
            <a:extLst>
              <a:ext uri="{FF2B5EF4-FFF2-40B4-BE49-F238E27FC236}">
                <a16:creationId xmlns:a16="http://schemas.microsoft.com/office/drawing/2014/main" id="{8A5CACB2-11F1-D13E-5B98-0500CEF1A89F}"/>
              </a:ext>
            </a:extLst>
          </p:cNvPr>
          <p:cNvSpPr>
            <a:spLocks noGrp="1"/>
          </p:cNvSpPr>
          <p:nvPr>
            <p:ph type="sldNum" sz="quarter" idx="12"/>
          </p:nvPr>
        </p:nvSpPr>
        <p:spPr/>
        <p:txBody>
          <a:bodyPr/>
          <a:lstStyle/>
          <a:p>
            <a:fld id="{B6F15528-21DE-4FAA-801E-634DDDAF4B2B}" type="slidenum">
              <a:rPr lang="en-US" smtClean="0"/>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804C-7B09-956A-B3AD-E0493987B04F}"/>
            </a:ext>
          </a:extLst>
        </p:cNvPr>
        <p:cNvGrpSpPr/>
        <p:nvPr/>
      </p:nvGrpSpPr>
      <p:grpSpPr>
        <a:xfrm>
          <a:off x="0" y="0"/>
          <a:ext cx="0" cy="0"/>
          <a:chOff x="0" y="0"/>
          <a:chExt cx="0" cy="0"/>
        </a:xfrm>
      </p:grpSpPr>
      <p:pic>
        <p:nvPicPr>
          <p:cNvPr id="25" name="图片 24">
            <a:extLst>
              <a:ext uri="{FF2B5EF4-FFF2-40B4-BE49-F238E27FC236}">
                <a16:creationId xmlns:a16="http://schemas.microsoft.com/office/drawing/2014/main" id="{412DCCB7-4362-00B5-D0BD-00DA3E0E0E8C}"/>
              </a:ext>
            </a:extLst>
          </p:cNvPr>
          <p:cNvPicPr>
            <a:picLocks noChangeAspect="1"/>
          </p:cNvPicPr>
          <p:nvPr/>
        </p:nvPicPr>
        <p:blipFill>
          <a:blip r:embed="rId3"/>
          <a:stretch>
            <a:fillRect/>
          </a:stretch>
        </p:blipFill>
        <p:spPr>
          <a:xfrm>
            <a:off x="6911214" y="1891927"/>
            <a:ext cx="4617971" cy="3530600"/>
          </a:xfrm>
          <a:prstGeom prst="rect">
            <a:avLst/>
          </a:prstGeom>
        </p:spPr>
      </p:pic>
      <p:pic>
        <p:nvPicPr>
          <p:cNvPr id="10" name="Picture 2">
            <a:extLst>
              <a:ext uri="{FF2B5EF4-FFF2-40B4-BE49-F238E27FC236}">
                <a16:creationId xmlns:a16="http://schemas.microsoft.com/office/drawing/2014/main" id="{E465318A-CBD6-41F2-4592-B6F6BFE44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91927"/>
            <a:ext cx="6304350" cy="353060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a:extLst>
              <a:ext uri="{FF2B5EF4-FFF2-40B4-BE49-F238E27FC236}">
                <a16:creationId xmlns:a16="http://schemas.microsoft.com/office/drawing/2014/main" id="{40E6C02B-9930-55FC-67F1-4E56BD49ADEE}"/>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Background</a:t>
            </a:r>
          </a:p>
        </p:txBody>
      </p:sp>
      <p:sp>
        <p:nvSpPr>
          <p:cNvPr id="4" name="灯片编号占位符 3">
            <a:extLst>
              <a:ext uri="{FF2B5EF4-FFF2-40B4-BE49-F238E27FC236}">
                <a16:creationId xmlns:a16="http://schemas.microsoft.com/office/drawing/2014/main" id="{25531770-41E0-DECE-84FE-BF3CEE5DD5E3}"/>
              </a:ext>
            </a:extLst>
          </p:cNvPr>
          <p:cNvSpPr>
            <a:spLocks noGrp="1"/>
          </p:cNvSpPr>
          <p:nvPr>
            <p:ph type="sldNum" sz="quarter" idx="12"/>
          </p:nvPr>
        </p:nvSpPr>
        <p:spPr/>
        <p:txBody>
          <a:bodyPr/>
          <a:lstStyle/>
          <a:p>
            <a:fld id="{B6F15528-21DE-4FAA-801E-634DDDAF4B2B}" type="slidenum">
              <a:rPr lang="en-US" smtClean="0"/>
              <a:t>2</a:t>
            </a:fld>
            <a:endParaRPr lang="en-US" dirty="0"/>
          </a:p>
        </p:txBody>
      </p:sp>
      <p:sp>
        <p:nvSpPr>
          <p:cNvPr id="12" name="内容占位符 1">
            <a:extLst>
              <a:ext uri="{FF2B5EF4-FFF2-40B4-BE49-F238E27FC236}">
                <a16:creationId xmlns:a16="http://schemas.microsoft.com/office/drawing/2014/main" id="{5806B369-727A-D6EE-A2BA-484E7F5DC1BB}"/>
              </a:ext>
            </a:extLst>
          </p:cNvPr>
          <p:cNvSpPr txBox="1">
            <a:spLocks/>
          </p:cNvSpPr>
          <p:nvPr/>
        </p:nvSpPr>
        <p:spPr>
          <a:xfrm>
            <a:off x="623393" y="5586028"/>
            <a:ext cx="10939452" cy="6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altLang="zh-CN" sz="2800" b="1" dirty="0">
                <a:solidFill>
                  <a:schemeClr val="bg1"/>
                </a:solidFill>
              </a:rPr>
              <a:t>Multipath effects could damage communication quality!</a:t>
            </a:r>
            <a:endParaRPr kumimoji="1" lang="en-US" altLang="zh-CN" sz="2800" b="1" dirty="0">
              <a:solidFill>
                <a:schemeClr val="bg1"/>
              </a:solidFill>
            </a:endParaRPr>
          </a:p>
        </p:txBody>
      </p:sp>
      <p:sp>
        <p:nvSpPr>
          <p:cNvPr id="2" name="文本框 1">
            <a:extLst>
              <a:ext uri="{FF2B5EF4-FFF2-40B4-BE49-F238E27FC236}">
                <a16:creationId xmlns:a16="http://schemas.microsoft.com/office/drawing/2014/main" id="{360673DB-5999-FDA1-3530-A6109A59C3F6}"/>
              </a:ext>
            </a:extLst>
          </p:cNvPr>
          <p:cNvSpPr txBox="1"/>
          <p:nvPr/>
        </p:nvSpPr>
        <p:spPr>
          <a:xfrm>
            <a:off x="9906749" y="1956549"/>
            <a:ext cx="1656095" cy="369332"/>
          </a:xfrm>
          <a:prstGeom prst="rect">
            <a:avLst/>
          </a:prstGeom>
          <a:noFill/>
        </p:spPr>
        <p:txBody>
          <a:bodyPr wrap="none" rtlCol="0">
            <a:spAutoFit/>
          </a:bodyPr>
          <a:lstStyle/>
          <a:p>
            <a:pPr algn="ctr"/>
            <a:r>
              <a:rPr kumimoji="1" lang="en-US" altLang="zh-CN" dirty="0"/>
              <a:t>5G Base Station</a:t>
            </a:r>
            <a:endParaRPr kumimoji="1" lang="zh-CN" altLang="en-US" dirty="0"/>
          </a:p>
        </p:txBody>
      </p:sp>
      <p:sp>
        <p:nvSpPr>
          <p:cNvPr id="5" name="文本框 4">
            <a:extLst>
              <a:ext uri="{FF2B5EF4-FFF2-40B4-BE49-F238E27FC236}">
                <a16:creationId xmlns:a16="http://schemas.microsoft.com/office/drawing/2014/main" id="{A4D3501E-30FD-905F-FAF1-CA1422457461}"/>
              </a:ext>
            </a:extLst>
          </p:cNvPr>
          <p:cNvSpPr txBox="1"/>
          <p:nvPr/>
        </p:nvSpPr>
        <p:spPr>
          <a:xfrm>
            <a:off x="7038412" y="4978969"/>
            <a:ext cx="1573251" cy="369332"/>
          </a:xfrm>
          <a:prstGeom prst="rect">
            <a:avLst/>
          </a:prstGeom>
          <a:noFill/>
        </p:spPr>
        <p:txBody>
          <a:bodyPr wrap="none" rtlCol="0">
            <a:spAutoFit/>
          </a:bodyPr>
          <a:lstStyle/>
          <a:p>
            <a:r>
              <a:rPr kumimoji="1" lang="en-US" altLang="zh-CN" dirty="0"/>
              <a:t>You on the bus</a:t>
            </a:r>
            <a:endParaRPr kumimoji="1" lang="zh-CN" altLang="en-US" dirty="0"/>
          </a:p>
        </p:txBody>
      </p:sp>
      <p:cxnSp>
        <p:nvCxnSpPr>
          <p:cNvPr id="7" name="直线箭头连接符 6">
            <a:extLst>
              <a:ext uri="{FF2B5EF4-FFF2-40B4-BE49-F238E27FC236}">
                <a16:creationId xmlns:a16="http://schemas.microsoft.com/office/drawing/2014/main" id="{3646335B-A195-08C5-1D1C-F58D280D92F5}"/>
              </a:ext>
            </a:extLst>
          </p:cNvPr>
          <p:cNvCxnSpPr/>
          <p:nvPr/>
        </p:nvCxnSpPr>
        <p:spPr>
          <a:xfrm flipV="1">
            <a:off x="7315200" y="4648200"/>
            <a:ext cx="381000" cy="330769"/>
          </a:xfrm>
          <a:prstGeom prst="straightConnector1">
            <a:avLst/>
          </a:prstGeom>
          <a:ln w="2540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50404752-482F-9316-FCAF-5B24A58249BE}"/>
              </a:ext>
            </a:extLst>
          </p:cNvPr>
          <p:cNvCxnSpPr>
            <a:cxnSpLocks/>
          </p:cNvCxnSpPr>
          <p:nvPr/>
        </p:nvCxnSpPr>
        <p:spPr>
          <a:xfrm flipH="1">
            <a:off x="8611663" y="3141407"/>
            <a:ext cx="1446979" cy="905867"/>
          </a:xfrm>
          <a:prstGeom prst="straightConnector1">
            <a:avLst/>
          </a:prstGeom>
          <a:ln w="25400">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线箭头连接符 7">
            <a:extLst>
              <a:ext uri="{FF2B5EF4-FFF2-40B4-BE49-F238E27FC236}">
                <a16:creationId xmlns:a16="http://schemas.microsoft.com/office/drawing/2014/main" id="{90EFFEED-B017-9C9E-7847-978D8A293CA7}"/>
              </a:ext>
            </a:extLst>
          </p:cNvPr>
          <p:cNvCxnSpPr>
            <a:cxnSpLocks/>
          </p:cNvCxnSpPr>
          <p:nvPr/>
        </p:nvCxnSpPr>
        <p:spPr>
          <a:xfrm flipH="1" flipV="1">
            <a:off x="9226044" y="3035871"/>
            <a:ext cx="832598" cy="114715"/>
          </a:xfrm>
          <a:prstGeom prst="straightConnector1">
            <a:avLst/>
          </a:prstGeom>
          <a:ln w="25400">
            <a:solidFill>
              <a:srgbClr val="FF0000"/>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192EAE51-C847-4CE4-257E-9DA04813BE9C}"/>
              </a:ext>
            </a:extLst>
          </p:cNvPr>
          <p:cNvCxnSpPr>
            <a:cxnSpLocks/>
          </p:cNvCxnSpPr>
          <p:nvPr/>
        </p:nvCxnSpPr>
        <p:spPr>
          <a:xfrm flipH="1">
            <a:off x="8611663" y="3035871"/>
            <a:ext cx="614381" cy="847902"/>
          </a:xfrm>
          <a:prstGeom prst="straightConnector1">
            <a:avLst/>
          </a:prstGeom>
          <a:ln w="25400">
            <a:solidFill>
              <a:srgbClr val="FF0000"/>
            </a:solidFill>
            <a:prstDash val="solid"/>
            <a:tailEnd type="triangle" w="lg" len="lg"/>
          </a:ln>
        </p:spPr>
        <p:style>
          <a:lnRef idx="1">
            <a:schemeClr val="accent1"/>
          </a:lnRef>
          <a:fillRef idx="0">
            <a:schemeClr val="accent1"/>
          </a:fillRef>
          <a:effectRef idx="0">
            <a:schemeClr val="accent1"/>
          </a:effectRef>
          <a:fontRef idx="minor">
            <a:schemeClr val="tx1"/>
          </a:fontRef>
        </p:style>
      </p:cxnSp>
      <p:pic>
        <p:nvPicPr>
          <p:cNvPr id="24" name="图片 23" descr="图标&#10;&#10;描述已自动生成">
            <a:extLst>
              <a:ext uri="{FF2B5EF4-FFF2-40B4-BE49-F238E27FC236}">
                <a16:creationId xmlns:a16="http://schemas.microsoft.com/office/drawing/2014/main" id="{D267E84B-CB38-B4A5-E461-1E923131B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2590800"/>
            <a:ext cx="1292973" cy="1292973"/>
          </a:xfrm>
          <a:prstGeom prst="rect">
            <a:avLst/>
          </a:prstGeom>
        </p:spPr>
      </p:pic>
      <p:cxnSp>
        <p:nvCxnSpPr>
          <p:cNvPr id="28" name="直线箭头连接符 27">
            <a:extLst>
              <a:ext uri="{FF2B5EF4-FFF2-40B4-BE49-F238E27FC236}">
                <a16:creationId xmlns:a16="http://schemas.microsoft.com/office/drawing/2014/main" id="{BD1E13AA-6544-29DE-3745-C66968832F37}"/>
              </a:ext>
            </a:extLst>
          </p:cNvPr>
          <p:cNvCxnSpPr>
            <a:cxnSpLocks/>
          </p:cNvCxnSpPr>
          <p:nvPr/>
        </p:nvCxnSpPr>
        <p:spPr>
          <a:xfrm flipH="1">
            <a:off x="9753600" y="3145036"/>
            <a:ext cx="305042" cy="902238"/>
          </a:xfrm>
          <a:prstGeom prst="straightConnector1">
            <a:avLst/>
          </a:prstGeom>
          <a:ln w="25400">
            <a:solidFill>
              <a:srgbClr val="FF0000"/>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4CBFB87C-8CF3-5126-2A64-B6002562AFEC}"/>
              </a:ext>
            </a:extLst>
          </p:cNvPr>
          <p:cNvCxnSpPr>
            <a:cxnSpLocks/>
          </p:cNvCxnSpPr>
          <p:nvPr/>
        </p:nvCxnSpPr>
        <p:spPr>
          <a:xfrm flipH="1">
            <a:off x="8686800" y="4047274"/>
            <a:ext cx="1066800" cy="80417"/>
          </a:xfrm>
          <a:prstGeom prst="straightConnector1">
            <a:avLst/>
          </a:prstGeom>
          <a:ln w="25400">
            <a:solidFill>
              <a:srgbClr val="FF0000"/>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D339C387-0CFA-31BF-ECDF-CF04FD4997BB}"/>
              </a:ext>
            </a:extLst>
          </p:cNvPr>
          <p:cNvSpPr txBox="1"/>
          <p:nvPr/>
        </p:nvSpPr>
        <p:spPr>
          <a:xfrm>
            <a:off x="8655622" y="4106526"/>
            <a:ext cx="1129156" cy="369332"/>
          </a:xfrm>
          <a:prstGeom prst="rect">
            <a:avLst/>
          </a:prstGeom>
          <a:noFill/>
        </p:spPr>
        <p:txBody>
          <a:bodyPr wrap="none" rtlCol="0">
            <a:spAutoFit/>
          </a:bodyPr>
          <a:lstStyle/>
          <a:p>
            <a:pPr algn="ctr"/>
            <a:r>
              <a:rPr kumimoji="1" lang="en-US" altLang="zh-CN" dirty="0"/>
              <a:t>Reflection</a:t>
            </a:r>
            <a:endParaRPr kumimoji="1" lang="zh-CN" altLang="en-US" dirty="0"/>
          </a:p>
        </p:txBody>
      </p:sp>
      <p:sp>
        <p:nvSpPr>
          <p:cNvPr id="37" name="文本框 36">
            <a:extLst>
              <a:ext uri="{FF2B5EF4-FFF2-40B4-BE49-F238E27FC236}">
                <a16:creationId xmlns:a16="http://schemas.microsoft.com/office/drawing/2014/main" id="{ED134759-2F48-0D3D-7AA3-2870E1629BC6}"/>
              </a:ext>
            </a:extLst>
          </p:cNvPr>
          <p:cNvSpPr txBox="1"/>
          <p:nvPr/>
        </p:nvSpPr>
        <p:spPr>
          <a:xfrm rot="19857302">
            <a:off x="8998721" y="3295699"/>
            <a:ext cx="510076" cy="369332"/>
          </a:xfrm>
          <a:prstGeom prst="rect">
            <a:avLst/>
          </a:prstGeom>
          <a:noFill/>
        </p:spPr>
        <p:txBody>
          <a:bodyPr wrap="none" rtlCol="0">
            <a:spAutoFit/>
          </a:bodyPr>
          <a:lstStyle/>
          <a:p>
            <a:pPr algn="ctr"/>
            <a:r>
              <a:rPr kumimoji="1" lang="en-US" altLang="zh-CN" dirty="0"/>
              <a:t>LoS</a:t>
            </a:r>
            <a:endParaRPr kumimoji="1" lang="zh-CN" altLang="en-US" dirty="0"/>
          </a:p>
        </p:txBody>
      </p:sp>
    </p:spTree>
    <p:extLst>
      <p:ext uri="{BB962C8B-B14F-4D97-AF65-F5344CB8AC3E}">
        <p14:creationId xmlns:p14="http://schemas.microsoft.com/office/powerpoint/2010/main" val="20259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500"/>
                                        <p:tgtEl>
                                          <p:spTgt spid="28"/>
                                        </p:tgtEl>
                                      </p:cBhvr>
                                    </p:animEffect>
                                  </p:childTnLst>
                                </p:cTn>
                              </p:par>
                              <p:par>
                                <p:cTn id="31" presetID="9"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EB95-D8D6-44D8-3D7C-8AFDF96A339B}"/>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A70DD8AB-063C-D4C0-7401-73029E33FBAE}"/>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Background</a:t>
            </a:r>
          </a:p>
        </p:txBody>
      </p:sp>
      <p:sp>
        <p:nvSpPr>
          <p:cNvPr id="4" name="灯片编号占位符 3">
            <a:extLst>
              <a:ext uri="{FF2B5EF4-FFF2-40B4-BE49-F238E27FC236}">
                <a16:creationId xmlns:a16="http://schemas.microsoft.com/office/drawing/2014/main" id="{48DEDB3C-200B-5DEA-ED99-8C794BE32BD1}"/>
              </a:ext>
            </a:extLst>
          </p:cNvPr>
          <p:cNvSpPr>
            <a:spLocks noGrp="1"/>
          </p:cNvSpPr>
          <p:nvPr>
            <p:ph type="sldNum" sz="quarter" idx="12"/>
          </p:nvPr>
        </p:nvSpPr>
        <p:spPr/>
        <p:txBody>
          <a:bodyPr/>
          <a:lstStyle/>
          <a:p>
            <a:fld id="{B6F15528-21DE-4FAA-801E-634DDDAF4B2B}" type="slidenum">
              <a:rPr lang="en-US" smtClean="0"/>
              <a:t>3</a:t>
            </a:fld>
            <a:endParaRPr lang="en-US"/>
          </a:p>
        </p:txBody>
      </p:sp>
      <p:sp>
        <p:nvSpPr>
          <p:cNvPr id="11" name="内容占位符 1">
            <a:extLst>
              <a:ext uri="{FF2B5EF4-FFF2-40B4-BE49-F238E27FC236}">
                <a16:creationId xmlns:a16="http://schemas.microsoft.com/office/drawing/2014/main" id="{C8E7C5C6-0F7B-FA6B-727C-7158AB19388F}"/>
              </a:ext>
            </a:extLst>
          </p:cNvPr>
          <p:cNvSpPr txBox="1">
            <a:spLocks/>
          </p:cNvSpPr>
          <p:nvPr/>
        </p:nvSpPr>
        <p:spPr>
          <a:xfrm>
            <a:off x="349796" y="1981200"/>
            <a:ext cx="11492408" cy="6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altLang="zh-CN" sz="2800" b="1" dirty="0">
                <a:solidFill>
                  <a:srgbClr val="92D050"/>
                </a:solidFill>
              </a:rPr>
              <a:t>Ray Tracing </a:t>
            </a:r>
            <a:r>
              <a:rPr lang="en-US" altLang="zh-CN" sz="2800" b="1" dirty="0">
                <a:solidFill>
                  <a:schemeClr val="bg1"/>
                </a:solidFill>
              </a:rPr>
              <a:t>is a great candidate to model such signal propagation, </a:t>
            </a:r>
          </a:p>
        </p:txBody>
      </p:sp>
      <p:sp>
        <p:nvSpPr>
          <p:cNvPr id="12" name="内容占位符 1">
            <a:extLst>
              <a:ext uri="{FF2B5EF4-FFF2-40B4-BE49-F238E27FC236}">
                <a16:creationId xmlns:a16="http://schemas.microsoft.com/office/drawing/2014/main" id="{E4BD0F98-9E01-0D79-1D6E-93050EA1AB3E}"/>
              </a:ext>
            </a:extLst>
          </p:cNvPr>
          <p:cNvSpPr txBox="1">
            <a:spLocks/>
          </p:cNvSpPr>
          <p:nvPr/>
        </p:nvSpPr>
        <p:spPr>
          <a:xfrm>
            <a:off x="3556000" y="4237856"/>
            <a:ext cx="57912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00000"/>
              <a:buFont typeface="Arial" panose="020B0604020202020204" pitchFamily="34" charset="0"/>
              <a:buChar char="•"/>
              <a:defRPr/>
            </a:pPr>
            <a:r>
              <a:rPr kumimoji="1" lang="en-US" altLang="zh-CN" sz="2800" dirty="0">
                <a:solidFill>
                  <a:srgbClr val="FFCF05"/>
                </a:solidFill>
              </a:rPr>
              <a:t>Scene geometric shapes.</a:t>
            </a:r>
          </a:p>
          <a:p>
            <a:pPr>
              <a:buSzPct val="100000"/>
              <a:buFont typeface="Arial" panose="020B0604020202020204" pitchFamily="34" charset="0"/>
              <a:buChar char="•"/>
              <a:defRPr/>
            </a:pPr>
            <a:r>
              <a:rPr kumimoji="1" lang="en-US" altLang="zh-CN" sz="2800" dirty="0">
                <a:solidFill>
                  <a:srgbClr val="FFCF05"/>
                </a:solidFill>
              </a:rPr>
              <a:t>Surface material properties. </a:t>
            </a:r>
          </a:p>
        </p:txBody>
      </p:sp>
      <p:sp>
        <p:nvSpPr>
          <p:cNvPr id="2" name="内容占位符 1">
            <a:extLst>
              <a:ext uri="{FF2B5EF4-FFF2-40B4-BE49-F238E27FC236}">
                <a16:creationId xmlns:a16="http://schemas.microsoft.com/office/drawing/2014/main" id="{860726FF-2ABC-762C-8646-6CD9C007D768}"/>
              </a:ext>
            </a:extLst>
          </p:cNvPr>
          <p:cNvSpPr txBox="1">
            <a:spLocks/>
          </p:cNvSpPr>
          <p:nvPr/>
        </p:nvSpPr>
        <p:spPr>
          <a:xfrm>
            <a:off x="746942" y="2857500"/>
            <a:ext cx="1069811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altLang="zh-CN" sz="2800" b="1" dirty="0">
                <a:solidFill>
                  <a:schemeClr val="bg1"/>
                </a:solidFill>
              </a:rPr>
              <a:t>BUT the performance largely depends on </a:t>
            </a:r>
            <a:r>
              <a:rPr lang="en-US" altLang="zh-CN" sz="2800" b="1" dirty="0">
                <a:solidFill>
                  <a:srgbClr val="E74D4B"/>
                </a:solidFill>
              </a:rPr>
              <a:t>how accurately the target scene can be depicted</a:t>
            </a:r>
            <a:r>
              <a:rPr lang="en-US" altLang="zh-CN" sz="2800" b="1" dirty="0">
                <a:solidFill>
                  <a:schemeClr val="bg1"/>
                </a:solidFill>
              </a:rPr>
              <a:t>, which includes:</a:t>
            </a:r>
            <a:endParaRPr kumimoji="1" lang="en-US" altLang="zh-CN" sz="2800" b="1" dirty="0">
              <a:solidFill>
                <a:schemeClr val="bg1"/>
              </a:solidFill>
            </a:endParaRPr>
          </a:p>
        </p:txBody>
      </p:sp>
    </p:spTree>
    <p:extLst>
      <p:ext uri="{BB962C8B-B14F-4D97-AF65-F5344CB8AC3E}">
        <p14:creationId xmlns:p14="http://schemas.microsoft.com/office/powerpoint/2010/main" val="350964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8A12-522F-CBCE-FBE7-DD82E8DF6F43}"/>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68FD1FF7-7867-8B0E-6FD6-1070B3138868}"/>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Problem Description</a:t>
            </a:r>
          </a:p>
        </p:txBody>
      </p:sp>
      <p:sp>
        <p:nvSpPr>
          <p:cNvPr id="4" name="灯片编号占位符 3">
            <a:extLst>
              <a:ext uri="{FF2B5EF4-FFF2-40B4-BE49-F238E27FC236}">
                <a16:creationId xmlns:a16="http://schemas.microsoft.com/office/drawing/2014/main" id="{5611E4C5-8C73-AF1E-F107-81D3D698755F}"/>
              </a:ext>
            </a:extLst>
          </p:cNvPr>
          <p:cNvSpPr>
            <a:spLocks noGrp="1"/>
          </p:cNvSpPr>
          <p:nvPr>
            <p:ph type="sldNum" sz="quarter" idx="12"/>
          </p:nvPr>
        </p:nvSpPr>
        <p:spPr/>
        <p:txBody>
          <a:bodyPr/>
          <a:lstStyle/>
          <a:p>
            <a:fld id="{B6F15528-21DE-4FAA-801E-634DDDAF4B2B}" type="slidenum">
              <a:rPr lang="en-US" smtClean="0"/>
              <a:t>4</a:t>
            </a:fld>
            <a:endParaRPr lang="en-US"/>
          </a:p>
        </p:txBody>
      </p:sp>
      <p:sp>
        <p:nvSpPr>
          <p:cNvPr id="2" name="内容占位符 1">
            <a:extLst>
              <a:ext uri="{FF2B5EF4-FFF2-40B4-BE49-F238E27FC236}">
                <a16:creationId xmlns:a16="http://schemas.microsoft.com/office/drawing/2014/main" id="{FCE0D6BC-5CB1-9A08-5490-CEB5E9078EF1}"/>
              </a:ext>
            </a:extLst>
          </p:cNvPr>
          <p:cNvSpPr txBox="1">
            <a:spLocks/>
          </p:cNvSpPr>
          <p:nvPr/>
        </p:nvSpPr>
        <p:spPr>
          <a:xfrm>
            <a:off x="-28655" y="3128723"/>
            <a:ext cx="1890819" cy="1006705"/>
          </a:xfrm>
          <a:prstGeom prst="rect">
            <a:avLst/>
          </a:prstGeom>
        </p:spPr>
        <p:txBody>
          <a:bodyPr vert="horz" lIns="91440" tIns="45720" rIns="91440" bIns="45720" rtlCol="0">
            <a:no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altLang="zh-CN" sz="2800" dirty="0">
                <a:solidFill>
                  <a:schemeClr val="accent3"/>
                </a:solidFill>
                <a:ea typeface="宋体" panose="02010600030101010101" pitchFamily="2" charset="-122"/>
              </a:rPr>
              <a:t>Target</a:t>
            </a:r>
          </a:p>
          <a:p>
            <a:pPr algn="ctr"/>
            <a:r>
              <a:rPr lang="en-US" altLang="zh-CN" sz="2800" dirty="0">
                <a:solidFill>
                  <a:schemeClr val="accent3"/>
                </a:solidFill>
                <a:ea typeface="宋体" panose="02010600030101010101" pitchFamily="2" charset="-122"/>
              </a:rPr>
              <a:t>Scene</a:t>
            </a:r>
          </a:p>
        </p:txBody>
      </p:sp>
      <p:sp>
        <p:nvSpPr>
          <p:cNvPr id="5" name="内容占位符 1">
            <a:extLst>
              <a:ext uri="{FF2B5EF4-FFF2-40B4-BE49-F238E27FC236}">
                <a16:creationId xmlns:a16="http://schemas.microsoft.com/office/drawing/2014/main" id="{F22B3368-58B5-99DA-51A8-9763CB6D0293}"/>
              </a:ext>
            </a:extLst>
          </p:cNvPr>
          <p:cNvSpPr txBox="1">
            <a:spLocks/>
          </p:cNvSpPr>
          <p:nvPr/>
        </p:nvSpPr>
        <p:spPr>
          <a:xfrm>
            <a:off x="2302034" y="1426922"/>
            <a:ext cx="5943601" cy="1904902"/>
          </a:xfrm>
          <a:prstGeom prst="rect">
            <a:avLst/>
          </a:prstGeom>
        </p:spPr>
        <p:txBody>
          <a:bodyPr vert="horz" lIns="91440" tIns="45720" rIns="91440" bIns="45720" rtlCol="0">
            <a:norm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dirty="0">
                <a:solidFill>
                  <a:schemeClr val="accent3"/>
                </a:solidFill>
                <a:ea typeface="宋体" panose="02010600030101010101" pitchFamily="2" charset="-122"/>
              </a:rPr>
              <a:t>Scene geometry. </a:t>
            </a:r>
            <a:r>
              <a:rPr lang="en-US" altLang="zh-CN" b="0" dirty="0">
                <a:solidFill>
                  <a:schemeClr val="bg1"/>
                </a:solidFill>
                <a:ea typeface="宋体" panose="02010600030101010101" pitchFamily="2" charset="-122"/>
              </a:rPr>
              <a:t>The shape of the environment mainly affects the geometric propagation path of the signal, serving as the </a:t>
            </a:r>
            <a:r>
              <a:rPr lang="en-US" altLang="zh-CN" dirty="0">
                <a:solidFill>
                  <a:schemeClr val="bg1"/>
                </a:solidFill>
                <a:ea typeface="宋体" panose="02010600030101010101" pitchFamily="2" charset="-122"/>
              </a:rPr>
              <a:t>backbone</a:t>
            </a:r>
            <a:r>
              <a:rPr lang="en-US" altLang="zh-CN" b="0" dirty="0">
                <a:solidFill>
                  <a:schemeClr val="bg1"/>
                </a:solidFill>
                <a:ea typeface="宋体" panose="02010600030101010101" pitchFamily="2" charset="-122"/>
              </a:rPr>
              <a:t>. </a:t>
            </a:r>
          </a:p>
        </p:txBody>
      </p:sp>
      <p:sp>
        <p:nvSpPr>
          <p:cNvPr id="6" name="内容占位符 1">
            <a:extLst>
              <a:ext uri="{FF2B5EF4-FFF2-40B4-BE49-F238E27FC236}">
                <a16:creationId xmlns:a16="http://schemas.microsoft.com/office/drawing/2014/main" id="{41F9826E-3954-E610-E0CE-4AAF7DC4A9EA}"/>
              </a:ext>
            </a:extLst>
          </p:cNvPr>
          <p:cNvSpPr txBox="1">
            <a:spLocks/>
          </p:cNvSpPr>
          <p:nvPr/>
        </p:nvSpPr>
        <p:spPr>
          <a:xfrm>
            <a:off x="2302034" y="4201807"/>
            <a:ext cx="5943601" cy="1656011"/>
          </a:xfrm>
          <a:prstGeom prst="rect">
            <a:avLst/>
          </a:prstGeom>
        </p:spPr>
        <p:txBody>
          <a:bodyPr vert="horz" lIns="91440" tIns="45720" rIns="91440" bIns="45720" rtlCol="0">
            <a:no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dirty="0">
                <a:solidFill>
                  <a:schemeClr val="accent3"/>
                </a:solidFill>
              </a:rPr>
              <a:t>Surface material properties. </a:t>
            </a:r>
            <a:r>
              <a:rPr lang="en-US" altLang="zh-CN" b="0" dirty="0">
                <a:solidFill>
                  <a:schemeClr val="bg1"/>
                </a:solidFill>
              </a:rPr>
              <a:t>Material types of the intact points between the EM wave and building surfaces influence the intact attenuation, making up the </a:t>
            </a:r>
            <a:r>
              <a:rPr lang="en-US" altLang="zh-CN" dirty="0">
                <a:solidFill>
                  <a:schemeClr val="bg1"/>
                </a:solidFill>
              </a:rPr>
              <a:t>flesh</a:t>
            </a:r>
            <a:r>
              <a:rPr lang="en-US" altLang="zh-CN" b="0" dirty="0">
                <a:solidFill>
                  <a:schemeClr val="bg1"/>
                </a:solidFill>
              </a:rPr>
              <a:t>.</a:t>
            </a:r>
          </a:p>
        </p:txBody>
      </p:sp>
      <p:sp>
        <p:nvSpPr>
          <p:cNvPr id="8" name="左大括号 7">
            <a:extLst>
              <a:ext uri="{FF2B5EF4-FFF2-40B4-BE49-F238E27FC236}">
                <a16:creationId xmlns:a16="http://schemas.microsoft.com/office/drawing/2014/main" id="{0934BA72-CB0D-0F16-C33D-5C9F954E7B27}"/>
              </a:ext>
            </a:extLst>
          </p:cNvPr>
          <p:cNvSpPr/>
          <p:nvPr/>
        </p:nvSpPr>
        <p:spPr>
          <a:xfrm>
            <a:off x="1770046" y="2223963"/>
            <a:ext cx="531988" cy="2805850"/>
          </a:xfrm>
          <a:prstGeom prst="leftBrace">
            <a:avLst>
              <a:gd name="adj1" fmla="val 8333"/>
              <a:gd name="adj2" fmla="val 50429"/>
            </a:avLst>
          </a:prstGeom>
          <a:ln w="28575">
            <a:solidFill>
              <a:schemeClr val="tx2">
                <a:lumMod val="75000"/>
                <a:lumOff val="25000"/>
              </a:schemeClr>
            </a:solidFill>
            <a:prstDash val="solid"/>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dirty="0">
              <a:solidFill>
                <a:schemeClr val="bg1"/>
              </a:solidFill>
            </a:endParaRPr>
          </a:p>
        </p:txBody>
      </p:sp>
      <p:pic>
        <p:nvPicPr>
          <p:cNvPr id="10" name="Picture 1">
            <a:extLst>
              <a:ext uri="{FF2B5EF4-FFF2-40B4-BE49-F238E27FC236}">
                <a16:creationId xmlns:a16="http://schemas.microsoft.com/office/drawing/2014/main" id="{79E4ED8B-9C40-B97C-92E8-138D60459B4E}"/>
              </a:ext>
            </a:extLst>
          </p:cNvPr>
          <p:cNvPicPr>
            <a:picLocks noChangeAspect="1"/>
          </p:cNvPicPr>
          <p:nvPr/>
        </p:nvPicPr>
        <p:blipFill>
          <a:blip r:embed="rId3"/>
          <a:stretch>
            <a:fillRect/>
          </a:stretch>
        </p:blipFill>
        <p:spPr>
          <a:xfrm>
            <a:off x="8503356" y="3007577"/>
            <a:ext cx="876300" cy="1168400"/>
          </a:xfrm>
          <a:prstGeom prst="rect">
            <a:avLst/>
          </a:prstGeom>
        </p:spPr>
      </p:pic>
      <p:grpSp>
        <p:nvGrpSpPr>
          <p:cNvPr id="13" name="组合 12">
            <a:extLst>
              <a:ext uri="{FF2B5EF4-FFF2-40B4-BE49-F238E27FC236}">
                <a16:creationId xmlns:a16="http://schemas.microsoft.com/office/drawing/2014/main" id="{92CF3778-0C78-D220-36CF-3CB00B1E847D}"/>
              </a:ext>
            </a:extLst>
          </p:cNvPr>
          <p:cNvGrpSpPr/>
          <p:nvPr/>
        </p:nvGrpSpPr>
        <p:grpSpPr>
          <a:xfrm>
            <a:off x="10730401" y="4746912"/>
            <a:ext cx="763712" cy="986461"/>
            <a:chOff x="10437988" y="3212765"/>
            <a:chExt cx="763712" cy="986461"/>
          </a:xfrm>
        </p:grpSpPr>
        <p:pic>
          <p:nvPicPr>
            <p:cNvPr id="11" name="Picture 72">
              <a:extLst>
                <a:ext uri="{FF2B5EF4-FFF2-40B4-BE49-F238E27FC236}">
                  <a16:creationId xmlns:a16="http://schemas.microsoft.com/office/drawing/2014/main" id="{564A3DA4-7F87-73F4-A802-368BE39035E7}"/>
                </a:ext>
              </a:extLst>
            </p:cNvPr>
            <p:cNvPicPr>
              <a:picLocks noChangeAspect="1"/>
            </p:cNvPicPr>
            <p:nvPr/>
          </p:nvPicPr>
          <p:blipFill>
            <a:blip r:embed="rId4"/>
            <a:stretch>
              <a:fillRect/>
            </a:stretch>
          </p:blipFill>
          <p:spPr>
            <a:xfrm>
              <a:off x="10437988" y="3212765"/>
              <a:ext cx="763712" cy="986461"/>
            </a:xfrm>
            <a:prstGeom prst="rect">
              <a:avLst/>
            </a:prstGeom>
          </p:spPr>
        </p:pic>
        <p:sp>
          <p:nvSpPr>
            <p:cNvPr id="12" name="TextBox 73">
              <a:extLst>
                <a:ext uri="{FF2B5EF4-FFF2-40B4-BE49-F238E27FC236}">
                  <a16:creationId xmlns:a16="http://schemas.microsoft.com/office/drawing/2014/main" id="{21B02EC5-F755-F887-FACE-859074A7DDAB}"/>
                </a:ext>
              </a:extLst>
            </p:cNvPr>
            <p:cNvSpPr txBox="1"/>
            <p:nvPr/>
          </p:nvSpPr>
          <p:spPr>
            <a:xfrm>
              <a:off x="10612896" y="3212765"/>
              <a:ext cx="413896" cy="338554"/>
            </a:xfrm>
            <a:prstGeom prst="rect">
              <a:avLst/>
            </a:prstGeom>
            <a:noFill/>
          </p:spPr>
          <p:txBody>
            <a:bodyPr wrap="none" rtlCol="0">
              <a:spAutoFit/>
            </a:bodyPr>
            <a:lstStyle/>
            <a:p>
              <a:r>
                <a:rPr lang="en-CN" sz="1600" b="1"/>
                <a:t>RX</a:t>
              </a:r>
              <a:endParaRPr lang="en-CN" sz="1600" b="1" dirty="0"/>
            </a:p>
          </p:txBody>
        </p:sp>
      </p:grpSp>
      <p:sp>
        <p:nvSpPr>
          <p:cNvPr id="14" name="Data 50">
            <a:extLst>
              <a:ext uri="{FF2B5EF4-FFF2-40B4-BE49-F238E27FC236}">
                <a16:creationId xmlns:a16="http://schemas.microsoft.com/office/drawing/2014/main" id="{A97C8EB0-109B-92E5-30DA-00ED87B6A7D3}"/>
              </a:ext>
            </a:extLst>
          </p:cNvPr>
          <p:cNvSpPr/>
          <p:nvPr/>
        </p:nvSpPr>
        <p:spPr>
          <a:xfrm rot="5400000">
            <a:off x="10429404" y="2260721"/>
            <a:ext cx="1904902" cy="1168718"/>
          </a:xfrm>
          <a:prstGeom prst="flowChartInputOutput">
            <a:avLst/>
          </a:pr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cxnSp>
        <p:nvCxnSpPr>
          <p:cNvPr id="15" name="Straight Arrow Connector 42">
            <a:extLst>
              <a:ext uri="{FF2B5EF4-FFF2-40B4-BE49-F238E27FC236}">
                <a16:creationId xmlns:a16="http://schemas.microsoft.com/office/drawing/2014/main" id="{A45E4A77-EF99-887D-FF1E-8B072B4092A1}"/>
              </a:ext>
            </a:extLst>
          </p:cNvPr>
          <p:cNvCxnSpPr>
            <a:cxnSpLocks/>
            <a:stCxn id="12" idx="0"/>
            <a:endCxn id="26" idx="4"/>
          </p:cNvCxnSpPr>
          <p:nvPr/>
        </p:nvCxnSpPr>
        <p:spPr>
          <a:xfrm flipV="1">
            <a:off x="11112257" y="3159705"/>
            <a:ext cx="269598" cy="1587207"/>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42">
            <a:extLst>
              <a:ext uri="{FF2B5EF4-FFF2-40B4-BE49-F238E27FC236}">
                <a16:creationId xmlns:a16="http://schemas.microsoft.com/office/drawing/2014/main" id="{B2F73F77-AB0D-0474-AFCB-8FB26C04B6FC}"/>
              </a:ext>
            </a:extLst>
          </p:cNvPr>
          <p:cNvCxnSpPr>
            <a:cxnSpLocks/>
            <a:stCxn id="26" idx="2"/>
            <a:endCxn id="10" idx="3"/>
          </p:cNvCxnSpPr>
          <p:nvPr/>
        </p:nvCxnSpPr>
        <p:spPr>
          <a:xfrm flipH="1">
            <a:off x="9379656" y="3069324"/>
            <a:ext cx="1911818" cy="522453"/>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48">
                <a:extLst>
                  <a:ext uri="{FF2B5EF4-FFF2-40B4-BE49-F238E27FC236}">
                    <a16:creationId xmlns:a16="http://schemas.microsoft.com/office/drawing/2014/main" id="{E8BD261C-C68B-9496-FCB1-64A30C4AD138}"/>
                  </a:ext>
                </a:extLst>
              </p:cNvPr>
              <p:cNvSpPr txBox="1"/>
              <p:nvPr/>
            </p:nvSpPr>
            <p:spPr>
              <a:xfrm>
                <a:off x="10335565" y="2378650"/>
                <a:ext cx="1524000" cy="579721"/>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Intact</a:t>
                </a:r>
              </a:p>
              <a:p>
                <a:r>
                  <a:rPr lang="en-US" sz="1600" b="1" dirty="0">
                    <a:solidFill>
                      <a:schemeClr val="bg1"/>
                    </a:solidFill>
                    <a:latin typeface="Arial" panose="020B0604020202020204" pitchFamily="34" charset="0"/>
                    <a:cs typeface="Arial" panose="020B0604020202020204" pitchFamily="34" charset="0"/>
                  </a:rPr>
                  <a:t>Attenuation </a:t>
                </a:r>
                <a14:m>
                  <m:oMath xmlns:m="http://schemas.openxmlformats.org/officeDocument/2006/math">
                    <m:r>
                      <m:rPr>
                        <m:sty m:val="p"/>
                      </m:rPr>
                      <a:rPr lang="en-US" sz="1600" b="1" i="1" smtClean="0">
                        <a:solidFill>
                          <a:schemeClr val="bg1"/>
                        </a:solidFill>
                        <a:latin typeface="Cambria Math" panose="02040503050406030204" pitchFamily="18" charset="0"/>
                        <a:cs typeface="Arial" panose="020B0604020202020204" pitchFamily="34" charset="0"/>
                      </a:rPr>
                      <m:t>δ</m:t>
                    </m:r>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25" name="TextBox 48">
                <a:extLst>
                  <a:ext uri="{FF2B5EF4-FFF2-40B4-BE49-F238E27FC236}">
                    <a16:creationId xmlns:a16="http://schemas.microsoft.com/office/drawing/2014/main" id="{E8BD261C-C68B-9496-FCB1-64A30C4AD138}"/>
                  </a:ext>
                </a:extLst>
              </p:cNvPr>
              <p:cNvSpPr txBox="1">
                <a:spLocks noRot="1" noChangeAspect="1" noMove="1" noResize="1" noEditPoints="1" noAdjustHandles="1" noChangeArrowheads="1" noChangeShapeType="1" noTextEdit="1"/>
              </p:cNvSpPr>
              <p:nvPr/>
            </p:nvSpPr>
            <p:spPr>
              <a:xfrm>
                <a:off x="10335565" y="2378650"/>
                <a:ext cx="1524000" cy="579721"/>
              </a:xfrm>
              <a:prstGeom prst="rect">
                <a:avLst/>
              </a:prstGeom>
              <a:blipFill>
                <a:blip r:embed="rId6"/>
                <a:stretch>
                  <a:fillRect l="-1653" t="-4348" b="-15217"/>
                </a:stretch>
              </a:blipFill>
            </p:spPr>
            <p:txBody>
              <a:bodyPr/>
              <a:lstStyle/>
              <a:p>
                <a:r>
                  <a:rPr lang="zh-CN" altLang="en-US">
                    <a:noFill/>
                  </a:rPr>
                  <a:t> </a:t>
                </a:r>
              </a:p>
            </p:txBody>
          </p:sp>
        </mc:Fallback>
      </mc:AlternateContent>
      <p:sp>
        <p:nvSpPr>
          <p:cNvPr id="26" name="Oval 82">
            <a:extLst>
              <a:ext uri="{FF2B5EF4-FFF2-40B4-BE49-F238E27FC236}">
                <a16:creationId xmlns:a16="http://schemas.microsoft.com/office/drawing/2014/main" id="{FF04FC7A-A369-94E6-37F9-A25FBADD7121}"/>
              </a:ext>
            </a:extLst>
          </p:cNvPr>
          <p:cNvSpPr/>
          <p:nvPr/>
        </p:nvSpPr>
        <p:spPr>
          <a:xfrm>
            <a:off x="11291474" y="2978943"/>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TextBox 48">
            <a:extLst>
              <a:ext uri="{FF2B5EF4-FFF2-40B4-BE49-F238E27FC236}">
                <a16:creationId xmlns:a16="http://schemas.microsoft.com/office/drawing/2014/main" id="{3C970E7F-3BA5-721F-A92F-41A3A9F8CE77}"/>
              </a:ext>
            </a:extLst>
          </p:cNvPr>
          <p:cNvSpPr txBox="1"/>
          <p:nvPr/>
        </p:nvSpPr>
        <p:spPr>
          <a:xfrm>
            <a:off x="9819526" y="3829097"/>
            <a:ext cx="1406514" cy="584775"/>
          </a:xfrm>
          <a:prstGeom prst="rect">
            <a:avLst/>
          </a:prstGeom>
          <a:noFill/>
        </p:spPr>
        <p:txBody>
          <a:bodyPr wrap="square">
            <a:spAutoFit/>
          </a:bodyPr>
          <a:lstStyle/>
          <a:p>
            <a:pPr algn="r"/>
            <a:r>
              <a:rPr lang="en-US" sz="1600" b="1" dirty="0">
                <a:solidFill>
                  <a:schemeClr val="bg1"/>
                </a:solidFill>
                <a:latin typeface="Arial" panose="020B0604020202020204" pitchFamily="34" charset="0"/>
                <a:cs typeface="Arial" panose="020B0604020202020204" pitchFamily="34" charset="0"/>
              </a:rPr>
              <a:t>Propagation Path</a:t>
            </a:r>
            <a:endParaRPr lang="en-CN" sz="1600" dirty="0">
              <a:solidFill>
                <a:schemeClr val="bg1"/>
              </a:solidFill>
            </a:endParaRPr>
          </a:p>
        </p:txBody>
      </p:sp>
      <p:sp>
        <p:nvSpPr>
          <p:cNvPr id="7" name="TextBox 48">
            <a:extLst>
              <a:ext uri="{FF2B5EF4-FFF2-40B4-BE49-F238E27FC236}">
                <a16:creationId xmlns:a16="http://schemas.microsoft.com/office/drawing/2014/main" id="{F79D05A6-F71C-6D29-DD4E-4CDD1CB87BBF}"/>
              </a:ext>
            </a:extLst>
          </p:cNvPr>
          <p:cNvSpPr txBox="1"/>
          <p:nvPr/>
        </p:nvSpPr>
        <p:spPr>
          <a:xfrm rot="1071788">
            <a:off x="10749753" y="1749535"/>
            <a:ext cx="135135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Wood</a:t>
            </a:r>
            <a:endParaRPr lang="en-CN" sz="1600" dirty="0">
              <a:solidFill>
                <a:schemeClr val="bg1"/>
              </a:solidFill>
            </a:endParaRPr>
          </a:p>
        </p:txBody>
      </p:sp>
    </p:spTree>
    <p:extLst>
      <p:ext uri="{BB962C8B-B14F-4D97-AF65-F5344CB8AC3E}">
        <p14:creationId xmlns:p14="http://schemas.microsoft.com/office/powerpoint/2010/main" val="3359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p:bldP spid="26" grpId="0" animBg="1"/>
      <p:bldP spid="2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5472A-006D-80EE-FB69-D8FF3E9D323B}"/>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D7F55941-3F9E-A500-B36D-6B0760791721}"/>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Literature Review</a:t>
            </a:r>
            <a:r>
              <a:rPr lang="zh-CN" altLang="en-US" dirty="0">
                <a:solidFill>
                  <a:srgbClr val="FFCF05"/>
                </a:solidFill>
              </a:rPr>
              <a:t> </a:t>
            </a:r>
            <a:r>
              <a:rPr lang="en-US" altLang="zh-CN" dirty="0">
                <a:solidFill>
                  <a:srgbClr val="FFCF05"/>
                </a:solidFill>
              </a:rPr>
              <a:t>&amp;</a:t>
            </a:r>
            <a:r>
              <a:rPr lang="zh-CN" altLang="en-US" dirty="0">
                <a:solidFill>
                  <a:srgbClr val="FFCF05"/>
                </a:solidFill>
              </a:rPr>
              <a:t> </a:t>
            </a:r>
            <a:r>
              <a:rPr lang="en-US" altLang="zh-CN" dirty="0">
                <a:solidFill>
                  <a:srgbClr val="FFCF05"/>
                </a:solidFill>
              </a:rPr>
              <a:t>Motivations</a:t>
            </a:r>
          </a:p>
        </p:txBody>
      </p:sp>
      <p:sp>
        <p:nvSpPr>
          <p:cNvPr id="4" name="灯片编号占位符 3">
            <a:extLst>
              <a:ext uri="{FF2B5EF4-FFF2-40B4-BE49-F238E27FC236}">
                <a16:creationId xmlns:a16="http://schemas.microsoft.com/office/drawing/2014/main" id="{850E76B9-9E20-EE6C-50E8-F2E5085B10D1}"/>
              </a:ext>
            </a:extLst>
          </p:cNvPr>
          <p:cNvSpPr>
            <a:spLocks noGrp="1"/>
          </p:cNvSpPr>
          <p:nvPr>
            <p:ph type="sldNum" sz="quarter" idx="12"/>
          </p:nvPr>
        </p:nvSpPr>
        <p:spPr/>
        <p:txBody>
          <a:bodyPr/>
          <a:lstStyle/>
          <a:p>
            <a:fld id="{B6F15528-21DE-4FAA-801E-634DDDAF4B2B}" type="slidenum">
              <a:rPr lang="en-US" smtClean="0"/>
              <a:t>5</a:t>
            </a:fld>
            <a:endParaRPr lang="en-US"/>
          </a:p>
        </p:txBody>
      </p:sp>
      <p:sp>
        <p:nvSpPr>
          <p:cNvPr id="11" name="内容占位符 1">
            <a:extLst>
              <a:ext uri="{FF2B5EF4-FFF2-40B4-BE49-F238E27FC236}">
                <a16:creationId xmlns:a16="http://schemas.microsoft.com/office/drawing/2014/main" id="{B925B423-69A0-7E7D-71DC-86012917AC31}"/>
              </a:ext>
            </a:extLst>
          </p:cNvPr>
          <p:cNvSpPr txBox="1">
            <a:spLocks/>
          </p:cNvSpPr>
          <p:nvPr/>
        </p:nvSpPr>
        <p:spPr>
          <a:xfrm>
            <a:off x="1112884" y="1981200"/>
            <a:ext cx="9966229" cy="6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altLang="zh-CN" sz="2800" b="1" dirty="0">
                <a:solidFill>
                  <a:schemeClr val="bg1"/>
                </a:solidFill>
              </a:rPr>
              <a:t>State-Of-The-Art (SOTA) existing related solutions</a:t>
            </a:r>
            <a:endParaRPr kumimoji="1" lang="en-US" altLang="zh-CN" sz="2800" b="1" dirty="0">
              <a:solidFill>
                <a:schemeClr val="bg1"/>
              </a:solidFill>
            </a:endParaRPr>
          </a:p>
        </p:txBody>
      </p:sp>
      <p:sp>
        <p:nvSpPr>
          <p:cNvPr id="12" name="内容占位符 1">
            <a:extLst>
              <a:ext uri="{FF2B5EF4-FFF2-40B4-BE49-F238E27FC236}">
                <a16:creationId xmlns:a16="http://schemas.microsoft.com/office/drawing/2014/main" id="{56FE44A2-FFD9-F442-CE9E-B0A82E260B70}"/>
              </a:ext>
            </a:extLst>
          </p:cNvPr>
          <p:cNvSpPr txBox="1">
            <a:spLocks/>
          </p:cNvSpPr>
          <p:nvPr/>
        </p:nvSpPr>
        <p:spPr>
          <a:xfrm>
            <a:off x="3771896" y="3429000"/>
            <a:ext cx="4648203" cy="14081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SzPct val="100000"/>
              <a:buFont typeface="+mj-lt"/>
              <a:buAutoNum type="arabicPeriod"/>
              <a:defRPr/>
            </a:pPr>
            <a:r>
              <a:rPr kumimoji="1" lang="en-US" altLang="zh-CN" sz="2400" b="1" dirty="0">
                <a:solidFill>
                  <a:schemeClr val="bg1"/>
                </a:solidFill>
              </a:rPr>
              <a:t>mmSV</a:t>
            </a:r>
            <a:r>
              <a:rPr kumimoji="1" lang="en-US" altLang="zh-CN" sz="2400" dirty="0">
                <a:solidFill>
                  <a:schemeClr val="bg1"/>
                </a:solidFill>
              </a:rPr>
              <a:t> (MobiCom’23)</a:t>
            </a:r>
          </a:p>
          <a:p>
            <a:pPr marL="457200" indent="-457200">
              <a:buSzPct val="100000"/>
              <a:buFont typeface="+mj-lt"/>
              <a:buAutoNum type="arabicPeriod"/>
              <a:defRPr/>
            </a:pPr>
            <a:r>
              <a:rPr kumimoji="1" lang="en-US" altLang="zh-CN" sz="2400" b="1" dirty="0">
                <a:solidFill>
                  <a:schemeClr val="bg1"/>
                </a:solidFill>
              </a:rPr>
              <a:t>NeRF2</a:t>
            </a:r>
            <a:r>
              <a:rPr kumimoji="1" lang="en-US" altLang="zh-CN" sz="2400" dirty="0">
                <a:solidFill>
                  <a:schemeClr val="bg1"/>
                </a:solidFill>
              </a:rPr>
              <a:t> (MobiCom’23)</a:t>
            </a:r>
          </a:p>
          <a:p>
            <a:pPr marL="457200" indent="-457200">
              <a:buSzPct val="100000"/>
              <a:buFont typeface="+mj-lt"/>
              <a:buAutoNum type="arabicPeriod"/>
              <a:defRPr/>
            </a:pPr>
            <a:r>
              <a:rPr kumimoji="1" lang="en-US" altLang="zh-CN" sz="2400" b="1" dirty="0">
                <a:solidFill>
                  <a:schemeClr val="bg1"/>
                </a:solidFill>
              </a:rPr>
              <a:t>AutoMS</a:t>
            </a:r>
            <a:r>
              <a:rPr kumimoji="1" lang="en-US" altLang="zh-CN" sz="2400" dirty="0">
                <a:solidFill>
                  <a:schemeClr val="bg1"/>
                </a:solidFill>
              </a:rPr>
              <a:t> (MobiCom’24)</a:t>
            </a:r>
          </a:p>
        </p:txBody>
      </p:sp>
    </p:spTree>
    <p:extLst>
      <p:ext uri="{BB962C8B-B14F-4D97-AF65-F5344CB8AC3E}">
        <p14:creationId xmlns:p14="http://schemas.microsoft.com/office/powerpoint/2010/main" val="316870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4B2A6-8A74-234A-B8C3-2C3F7217FA0C}"/>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7C596E0A-8BF2-FB16-408E-91C1027A883D}"/>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Literature Review</a:t>
            </a:r>
            <a:r>
              <a:rPr lang="zh-CN" altLang="en-US" dirty="0">
                <a:solidFill>
                  <a:srgbClr val="FFCF05"/>
                </a:solidFill>
              </a:rPr>
              <a:t> </a:t>
            </a:r>
            <a:r>
              <a:rPr lang="en-US" altLang="zh-CN" dirty="0">
                <a:solidFill>
                  <a:srgbClr val="FFCF05"/>
                </a:solidFill>
              </a:rPr>
              <a:t>&amp;</a:t>
            </a:r>
            <a:r>
              <a:rPr lang="zh-CN" altLang="en-US" dirty="0">
                <a:solidFill>
                  <a:srgbClr val="FFCF05"/>
                </a:solidFill>
              </a:rPr>
              <a:t> </a:t>
            </a:r>
            <a:r>
              <a:rPr lang="en-US" altLang="zh-CN" dirty="0">
                <a:solidFill>
                  <a:srgbClr val="FFCF05"/>
                </a:solidFill>
              </a:rPr>
              <a:t>Motivations</a:t>
            </a:r>
          </a:p>
        </p:txBody>
      </p:sp>
      <p:sp>
        <p:nvSpPr>
          <p:cNvPr id="4" name="灯片编号占位符 3">
            <a:extLst>
              <a:ext uri="{FF2B5EF4-FFF2-40B4-BE49-F238E27FC236}">
                <a16:creationId xmlns:a16="http://schemas.microsoft.com/office/drawing/2014/main" id="{7315DF64-80B6-7725-3C7B-7A9DF36057F3}"/>
              </a:ext>
            </a:extLst>
          </p:cNvPr>
          <p:cNvSpPr>
            <a:spLocks noGrp="1"/>
          </p:cNvSpPr>
          <p:nvPr>
            <p:ph type="sldNum" sz="quarter" idx="12"/>
          </p:nvPr>
        </p:nvSpPr>
        <p:spPr/>
        <p:txBody>
          <a:bodyPr/>
          <a:lstStyle/>
          <a:p>
            <a:fld id="{B6F15528-21DE-4FAA-801E-634DDDAF4B2B}" type="slidenum">
              <a:rPr lang="en-US" smtClean="0"/>
              <a:t>6</a:t>
            </a:fld>
            <a:endParaRPr lang="en-US"/>
          </a:p>
        </p:txBody>
      </p:sp>
      <p:sp>
        <p:nvSpPr>
          <p:cNvPr id="11" name="内容占位符 1">
            <a:extLst>
              <a:ext uri="{FF2B5EF4-FFF2-40B4-BE49-F238E27FC236}">
                <a16:creationId xmlns:a16="http://schemas.microsoft.com/office/drawing/2014/main" id="{ED437F4B-1EA3-8B60-2D09-6A54EFB97692}"/>
              </a:ext>
            </a:extLst>
          </p:cNvPr>
          <p:cNvSpPr txBox="1">
            <a:spLocks/>
          </p:cNvSpPr>
          <p:nvPr/>
        </p:nvSpPr>
        <p:spPr>
          <a:xfrm>
            <a:off x="914400" y="3864757"/>
            <a:ext cx="9966229" cy="6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altLang="zh-CN" sz="2800" b="1" dirty="0">
                <a:solidFill>
                  <a:schemeClr val="bg1"/>
                </a:solidFill>
              </a:rPr>
              <a:t>Problems with existing solutions</a:t>
            </a:r>
            <a:endParaRPr kumimoji="1" lang="en-US" altLang="zh-CN" sz="2800" b="1" dirty="0">
              <a:solidFill>
                <a:schemeClr val="bg1"/>
              </a:solidFill>
            </a:endParaRPr>
          </a:p>
        </p:txBody>
      </p:sp>
      <p:graphicFrame>
        <p:nvGraphicFramePr>
          <p:cNvPr id="2" name="表格 1">
            <a:extLst>
              <a:ext uri="{FF2B5EF4-FFF2-40B4-BE49-F238E27FC236}">
                <a16:creationId xmlns:a16="http://schemas.microsoft.com/office/drawing/2014/main" id="{B1DEBB6B-A93D-F59D-C75C-85ADD991D186}"/>
              </a:ext>
            </a:extLst>
          </p:cNvPr>
          <p:cNvGraphicFramePr>
            <a:graphicFrameLocks noGrp="1"/>
          </p:cNvGraphicFramePr>
          <p:nvPr>
            <p:extLst>
              <p:ext uri="{D42A27DB-BD31-4B8C-83A1-F6EECF244321}">
                <p14:modId xmlns:p14="http://schemas.microsoft.com/office/powerpoint/2010/main" val="2207764662"/>
              </p:ext>
            </p:extLst>
          </p:nvPr>
        </p:nvGraphicFramePr>
        <p:xfrm>
          <a:off x="349792" y="1573084"/>
          <a:ext cx="11492408" cy="1842923"/>
        </p:xfrm>
        <a:graphic>
          <a:graphicData uri="http://schemas.openxmlformats.org/drawingml/2006/table">
            <a:tbl>
              <a:tblPr firstRow="1" bandRow="1">
                <a:tableStyleId>{073A0DAA-6AF3-43AB-8588-CEC1D06C72B9}</a:tableStyleId>
              </a:tblPr>
              <a:tblGrid>
                <a:gridCol w="1021808">
                  <a:extLst>
                    <a:ext uri="{9D8B030D-6E8A-4147-A177-3AD203B41FA5}">
                      <a16:colId xmlns:a16="http://schemas.microsoft.com/office/drawing/2014/main" val="2019747292"/>
                    </a:ext>
                  </a:extLst>
                </a:gridCol>
                <a:gridCol w="4114800">
                  <a:extLst>
                    <a:ext uri="{9D8B030D-6E8A-4147-A177-3AD203B41FA5}">
                      <a16:colId xmlns:a16="http://schemas.microsoft.com/office/drawing/2014/main" val="3168389065"/>
                    </a:ext>
                  </a:extLst>
                </a:gridCol>
                <a:gridCol w="6355800">
                  <a:extLst>
                    <a:ext uri="{9D8B030D-6E8A-4147-A177-3AD203B41FA5}">
                      <a16:colId xmlns:a16="http://schemas.microsoft.com/office/drawing/2014/main" val="101026809"/>
                    </a:ext>
                  </a:extLst>
                </a:gridCol>
              </a:tblGrid>
              <a:tr h="467208">
                <a:tc>
                  <a:txBody>
                    <a:bodyPr/>
                    <a:lstStyle/>
                    <a:p>
                      <a:r>
                        <a:rPr lang="en-US" altLang="zh-CN" dirty="0"/>
                        <a:t>Solution</a:t>
                      </a:r>
                      <a:endParaRPr lang="zh-CN" altLang="en-US" dirty="0"/>
                    </a:p>
                  </a:txBody>
                  <a:tcPr/>
                </a:tc>
                <a:tc>
                  <a:txBody>
                    <a:bodyPr/>
                    <a:lstStyle/>
                    <a:p>
                      <a:r>
                        <a:rPr lang="en-US" altLang="zh-CN" dirty="0"/>
                        <a:t>Scene geometry</a:t>
                      </a:r>
                      <a:endParaRPr lang="zh-CN" altLang="en-US" dirty="0"/>
                    </a:p>
                  </a:txBody>
                  <a:tcPr/>
                </a:tc>
                <a:tc>
                  <a:txBody>
                    <a:bodyPr/>
                    <a:lstStyle/>
                    <a:p>
                      <a:r>
                        <a:rPr lang="en-US" altLang="zh-CN" dirty="0"/>
                        <a:t>Surface material properties</a:t>
                      </a:r>
                      <a:endParaRPr lang="zh-CN" altLang="en-US" dirty="0"/>
                    </a:p>
                  </a:txBody>
                  <a:tcPr/>
                </a:tc>
                <a:extLst>
                  <a:ext uri="{0D108BD9-81ED-4DB2-BD59-A6C34878D82A}">
                    <a16:rowId xmlns:a16="http://schemas.microsoft.com/office/drawing/2014/main" val="1211424821"/>
                  </a:ext>
                </a:extLst>
              </a:tr>
              <a:tr h="441299">
                <a:tc>
                  <a:txBody>
                    <a:bodyPr/>
                    <a:lstStyle/>
                    <a:p>
                      <a:r>
                        <a:rPr lang="en-US" altLang="zh-CN" b="1" dirty="0"/>
                        <a:t>mmSV</a:t>
                      </a:r>
                      <a:endParaRPr lang="zh-CN" altLang="en-US" b="1" dirty="0"/>
                    </a:p>
                  </a:txBody>
                  <a:tcPr/>
                </a:tc>
                <a:tc>
                  <a:txBody>
                    <a:bodyPr/>
                    <a:lstStyle/>
                    <a:p>
                      <a:r>
                        <a:rPr lang="en-US" altLang="zh-CN" dirty="0"/>
                        <a:t>Open Street Map (OSM)</a:t>
                      </a:r>
                      <a:endParaRPr lang="zh-CN" altLang="en-US" dirty="0"/>
                    </a:p>
                  </a:txBody>
                  <a:tcPr/>
                </a:tc>
                <a:tc>
                  <a:txBody>
                    <a:bodyPr/>
                    <a:lstStyle/>
                    <a:p>
                      <a:r>
                        <a:rPr lang="en-US" altLang="zh-CN" dirty="0"/>
                        <a:t>CV segmentation and identification of the Street View (SV) images</a:t>
                      </a:r>
                      <a:endParaRPr lang="zh-CN" altLang="en-US" dirty="0"/>
                    </a:p>
                  </a:txBody>
                  <a:tcPr/>
                </a:tc>
                <a:extLst>
                  <a:ext uri="{0D108BD9-81ED-4DB2-BD59-A6C34878D82A}">
                    <a16:rowId xmlns:a16="http://schemas.microsoft.com/office/drawing/2014/main" val="1592872068"/>
                  </a:ext>
                </a:extLst>
              </a:tr>
              <a:tr h="467208">
                <a:tc>
                  <a:txBody>
                    <a:bodyPr/>
                    <a:lstStyle/>
                    <a:p>
                      <a:r>
                        <a:rPr lang="en-US" altLang="zh-CN" b="1" dirty="0"/>
                        <a:t>NeRF2</a:t>
                      </a:r>
                      <a:endParaRPr lang="zh-CN" altLang="en-US" b="1" dirty="0"/>
                    </a:p>
                  </a:txBody>
                  <a:tcPr/>
                </a:tc>
                <a:tc>
                  <a:txBody>
                    <a:bodyPr/>
                    <a:lstStyle/>
                    <a:p>
                      <a:r>
                        <a:rPr lang="en-US" altLang="zh-CN" dirty="0"/>
                        <a:t>Implicit neural representation</a:t>
                      </a:r>
                      <a:endParaRPr lang="zh-CN" altLang="en-US" dirty="0"/>
                    </a:p>
                  </a:txBody>
                  <a:tcPr/>
                </a:tc>
                <a:tc>
                  <a:txBody>
                    <a:bodyPr/>
                    <a:lstStyle/>
                    <a:p>
                      <a:r>
                        <a:rPr lang="en-US" altLang="zh-CN" dirty="0"/>
                        <a:t>Implicit voxel attenuation representation</a:t>
                      </a:r>
                      <a:endParaRPr lang="zh-CN" altLang="en-US" dirty="0"/>
                    </a:p>
                  </a:txBody>
                  <a:tcPr/>
                </a:tc>
                <a:extLst>
                  <a:ext uri="{0D108BD9-81ED-4DB2-BD59-A6C34878D82A}">
                    <a16:rowId xmlns:a16="http://schemas.microsoft.com/office/drawing/2014/main" val="1407402877"/>
                  </a:ext>
                </a:extLst>
              </a:tr>
              <a:tr h="46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a:t>AutoMS</a:t>
                      </a:r>
                      <a:endParaRPr lang="zh-CN" altLang="en-US" b="1" dirty="0"/>
                    </a:p>
                  </a:txBody>
                  <a:tcPr/>
                </a:tc>
                <a:tc>
                  <a:txBody>
                    <a:bodyPr/>
                    <a:lstStyle/>
                    <a:p>
                      <a:r>
                        <a:rPr lang="en-US" altLang="zh-CN" dirty="0"/>
                        <a:t>Apple RoomPlan (Lidar + RGB cameras)</a:t>
                      </a:r>
                      <a:endParaRPr lang="zh-CN" altLang="en-US" dirty="0"/>
                    </a:p>
                  </a:txBody>
                  <a:tcPr/>
                </a:tc>
                <a:tc>
                  <a:txBody>
                    <a:bodyPr/>
                    <a:lstStyle/>
                    <a:p>
                      <a:r>
                        <a:rPr lang="en-US" altLang="zh-CN" dirty="0"/>
                        <a:t>Gradient descent optimization for reflection coefficient</a:t>
                      </a:r>
                      <a:endParaRPr lang="zh-CN" altLang="en-US" dirty="0"/>
                    </a:p>
                  </a:txBody>
                  <a:tcPr/>
                </a:tc>
                <a:extLst>
                  <a:ext uri="{0D108BD9-81ED-4DB2-BD59-A6C34878D82A}">
                    <a16:rowId xmlns:a16="http://schemas.microsoft.com/office/drawing/2014/main" val="192492066"/>
                  </a:ext>
                </a:extLst>
              </a:tr>
            </a:tbl>
          </a:graphicData>
        </a:graphic>
      </p:graphicFrame>
      <p:sp>
        <p:nvSpPr>
          <p:cNvPr id="5" name="Slide Number Placeholder 5">
            <a:extLst>
              <a:ext uri="{FF2B5EF4-FFF2-40B4-BE49-F238E27FC236}">
                <a16:creationId xmlns:a16="http://schemas.microsoft.com/office/drawing/2014/main" id="{D613A2B7-168A-6D91-B635-0684E34261E8}"/>
              </a:ext>
            </a:extLst>
          </p:cNvPr>
          <p:cNvSpPr txBox="1">
            <a:spLocks/>
          </p:cNvSpPr>
          <p:nvPr/>
        </p:nvSpPr>
        <p:spPr>
          <a:xfrm>
            <a:off x="0" y="6492791"/>
            <a:ext cx="10591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dirty="0">
                <a:effectLst/>
              </a:rPr>
              <a:t>OpenStreetMap contributors. 2017. Planet dump retrieved from https://planet.osm.org . https://www.openstreetmap.org.</a:t>
            </a:r>
          </a:p>
          <a:p>
            <a:pPr algn="l"/>
            <a:r>
              <a:rPr lang="en-US" altLang="zh-CN" dirty="0">
                <a:effectLst/>
              </a:rPr>
              <a:t>Apple Developer. RoomPlan API. https://developer.apple.com/augmented-reality/roomplan/, 2023.</a:t>
            </a:r>
          </a:p>
        </p:txBody>
      </p:sp>
      <mc:AlternateContent xmlns:mc="http://schemas.openxmlformats.org/markup-compatibility/2006" xmlns:a14="http://schemas.microsoft.com/office/drawing/2010/main">
        <mc:Choice Requires="a14">
          <p:sp>
            <p:nvSpPr>
              <p:cNvPr id="7" name="内容占位符 1">
                <a:extLst>
                  <a:ext uri="{FF2B5EF4-FFF2-40B4-BE49-F238E27FC236}">
                    <a16:creationId xmlns:a16="http://schemas.microsoft.com/office/drawing/2014/main" id="{156838E9-E2AD-E527-7737-C4A7D6A9E2D0}"/>
                  </a:ext>
                </a:extLst>
              </p:cNvPr>
              <p:cNvSpPr txBox="1">
                <a:spLocks/>
              </p:cNvSpPr>
              <p:nvPr/>
            </p:nvSpPr>
            <p:spPr>
              <a:xfrm>
                <a:off x="174893" y="4675127"/>
                <a:ext cx="11842207" cy="14748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zh-CN" altLang="en-US" sz="1600" kern="1200" dirty="0">
                    <a:solidFill>
                      <a:srgbClr val="003D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l"/>
                  <a:defRPr/>
                </a:pPr>
                <a:r>
                  <a:rPr kumimoji="1" lang="en-US" altLang="zh-CN" sz="2000" b="1" dirty="0">
                    <a:solidFill>
                      <a:schemeClr val="bg1"/>
                    </a:solidFill>
                  </a:rPr>
                  <a:t>mmSV: </a:t>
                </a:r>
                <a:r>
                  <a:rPr kumimoji="1" lang="en-US" altLang="zh-CN" sz="2000" dirty="0">
                    <a:solidFill>
                      <a:schemeClr val="bg1"/>
                    </a:solidFill>
                  </a:rPr>
                  <a:t>CV-based material segmentation and identification are unreliable and effort-consuming</a:t>
                </a:r>
                <a:r>
                  <a:rPr kumimoji="1" lang="en-US" altLang="zh-CN" sz="2000" b="1" dirty="0">
                    <a:solidFill>
                      <a:schemeClr val="bg1"/>
                    </a:solidFill>
                  </a:rPr>
                  <a:t>. </a:t>
                </a:r>
              </a:p>
              <a:p>
                <a:pPr>
                  <a:buFont typeface="Wingdings" pitchFamily="2" charset="2"/>
                  <a:buChar char="l"/>
                  <a:defRPr/>
                </a:pPr>
                <a:r>
                  <a:rPr kumimoji="1" lang="en-US" altLang="zh-CN" sz="2000" b="1" dirty="0">
                    <a:solidFill>
                      <a:schemeClr val="bg1"/>
                    </a:solidFill>
                  </a:rPr>
                  <a:t>NeRF2: </a:t>
                </a:r>
                <a:r>
                  <a:rPr kumimoji="1" lang="en-US" altLang="zh-CN" sz="2000" dirty="0">
                    <a:solidFill>
                      <a:schemeClr val="bg1"/>
                    </a:solidFill>
                  </a:rPr>
                  <a:t>Implicit neural representation of the scene lacks physical correspondence</a:t>
                </a:r>
                <a:r>
                  <a:rPr kumimoji="1" lang="en-US" altLang="zh-CN" sz="2000" b="1" dirty="0">
                    <a:solidFill>
                      <a:schemeClr val="bg1"/>
                    </a:solidFill>
                  </a:rPr>
                  <a:t>. </a:t>
                </a:r>
              </a:p>
              <a:p>
                <a:pPr>
                  <a:buFont typeface="Wingdings" pitchFamily="2" charset="2"/>
                  <a:buChar char="l"/>
                  <a:defRPr/>
                </a:pPr>
                <a:r>
                  <a:rPr kumimoji="1" lang="en-US" altLang="zh-CN" sz="2000" b="1" dirty="0">
                    <a:solidFill>
                      <a:schemeClr val="bg1"/>
                    </a:solidFill>
                  </a:rPr>
                  <a:t>AutoMS: </a:t>
                </a:r>
                <a:r>
                  <a:rPr kumimoji="1" lang="en-US" altLang="zh-CN" sz="2000" dirty="0">
                    <a:solidFill>
                      <a:schemeClr val="bg1"/>
                    </a:solidFill>
                  </a:rPr>
                  <a:t>Material reflection coefficients are obtained only at discrete angles (</a:t>
                </a:r>
                <a14:m>
                  <m:oMath xmlns:m="http://schemas.openxmlformats.org/officeDocument/2006/math">
                    <m:sSup>
                      <m:sSupPr>
                        <m:ctrlPr>
                          <a:rPr kumimoji="1" lang="en-US" altLang="zh-CN" sz="2000" b="0" i="1" dirty="0" smtClean="0">
                            <a:solidFill>
                              <a:schemeClr val="bg1"/>
                            </a:solidFill>
                            <a:latin typeface="Cambria Math" panose="02040503050406030204" pitchFamily="18" charset="0"/>
                          </a:rPr>
                        </m:ctrlPr>
                      </m:sSupPr>
                      <m:e>
                        <m:r>
                          <a:rPr kumimoji="1" lang="en-US" altLang="zh-CN" sz="2000" i="1" dirty="0" smtClean="0">
                            <a:solidFill>
                              <a:schemeClr val="bg1"/>
                            </a:solidFill>
                            <a:latin typeface="Cambria Math" panose="02040503050406030204" pitchFamily="18" charset="0"/>
                          </a:rPr>
                          <m:t>0</m:t>
                        </m:r>
                      </m:e>
                      <m:sup>
                        <m:r>
                          <a:rPr kumimoji="1" lang="en-US" altLang="zh-CN" sz="2000" b="0" i="1" dirty="0" smtClean="0">
                            <a:solidFill>
                              <a:schemeClr val="bg1"/>
                            </a:solidFill>
                            <a:latin typeface="Cambria Math" panose="02040503050406030204" pitchFamily="18" charset="0"/>
                          </a:rPr>
                          <m:t>∘</m:t>
                        </m:r>
                      </m:sup>
                    </m:sSup>
                  </m:oMath>
                </a14:m>
                <a:r>
                  <a:rPr kumimoji="1" lang="en-US" altLang="zh-CN" sz="2000" dirty="0">
                    <a:solidFill>
                      <a:schemeClr val="bg1"/>
                    </a:solidFill>
                  </a:rPr>
                  <a:t>, </a:t>
                </a:r>
                <a14:m>
                  <m:oMath xmlns:m="http://schemas.openxmlformats.org/officeDocument/2006/math">
                    <m:sSup>
                      <m:sSupPr>
                        <m:ctrlPr>
                          <a:rPr kumimoji="1" lang="en-US" altLang="zh-CN" sz="2000" i="1" dirty="0">
                            <a:solidFill>
                              <a:schemeClr val="bg1"/>
                            </a:solidFill>
                            <a:latin typeface="Cambria Math" panose="02040503050406030204" pitchFamily="18" charset="0"/>
                          </a:rPr>
                        </m:ctrlPr>
                      </m:sSupPr>
                      <m:e>
                        <m:r>
                          <a:rPr kumimoji="1" lang="en-US" altLang="zh-CN" sz="2000" b="0" i="1" dirty="0" smtClean="0">
                            <a:solidFill>
                              <a:schemeClr val="bg1"/>
                            </a:solidFill>
                            <a:latin typeface="Cambria Math" panose="02040503050406030204" pitchFamily="18" charset="0"/>
                          </a:rPr>
                          <m:t>1</m:t>
                        </m:r>
                        <m:r>
                          <a:rPr kumimoji="1" lang="en-US" altLang="zh-CN" sz="2000" i="1" dirty="0">
                            <a:solidFill>
                              <a:schemeClr val="bg1"/>
                            </a:solidFill>
                            <a:latin typeface="Cambria Math" panose="02040503050406030204" pitchFamily="18" charset="0"/>
                          </a:rPr>
                          <m:t>0</m:t>
                        </m:r>
                      </m:e>
                      <m:sup>
                        <m:r>
                          <a:rPr kumimoji="1" lang="en-US" altLang="zh-CN" sz="2000" i="1" dirty="0">
                            <a:solidFill>
                              <a:schemeClr val="bg1"/>
                            </a:solidFill>
                            <a:latin typeface="Cambria Math" panose="02040503050406030204" pitchFamily="18" charset="0"/>
                          </a:rPr>
                          <m:t>∘</m:t>
                        </m:r>
                      </m:sup>
                    </m:sSup>
                  </m:oMath>
                </a14:m>
                <a:r>
                  <a:rPr kumimoji="1" lang="en-US" altLang="zh-CN" sz="2000" dirty="0">
                    <a:solidFill>
                      <a:schemeClr val="bg1"/>
                    </a:solidFill>
                  </a:rPr>
                  <a:t>, ..., </a:t>
                </a:r>
                <a14:m>
                  <m:oMath xmlns:m="http://schemas.openxmlformats.org/officeDocument/2006/math">
                    <m:sSup>
                      <m:sSupPr>
                        <m:ctrlPr>
                          <a:rPr kumimoji="1" lang="en-US" altLang="zh-CN" sz="2000" i="1" dirty="0">
                            <a:solidFill>
                              <a:schemeClr val="bg1"/>
                            </a:solidFill>
                            <a:latin typeface="Cambria Math" panose="02040503050406030204" pitchFamily="18" charset="0"/>
                          </a:rPr>
                        </m:ctrlPr>
                      </m:sSupPr>
                      <m:e>
                        <m:r>
                          <a:rPr kumimoji="1" lang="en-US" altLang="zh-CN" sz="2000" b="0" i="1" dirty="0" smtClean="0">
                            <a:solidFill>
                              <a:schemeClr val="bg1"/>
                            </a:solidFill>
                            <a:latin typeface="Cambria Math" panose="02040503050406030204" pitchFamily="18" charset="0"/>
                          </a:rPr>
                          <m:t>9</m:t>
                        </m:r>
                        <m:r>
                          <a:rPr kumimoji="1" lang="en-US" altLang="zh-CN" sz="2000" i="1" dirty="0">
                            <a:solidFill>
                              <a:schemeClr val="bg1"/>
                            </a:solidFill>
                            <a:latin typeface="Cambria Math" panose="02040503050406030204" pitchFamily="18" charset="0"/>
                          </a:rPr>
                          <m:t>0</m:t>
                        </m:r>
                      </m:e>
                      <m:sup>
                        <m:r>
                          <a:rPr kumimoji="1" lang="en-US" altLang="zh-CN" sz="2000" i="1" dirty="0">
                            <a:solidFill>
                              <a:schemeClr val="bg1"/>
                            </a:solidFill>
                            <a:latin typeface="Cambria Math" panose="02040503050406030204" pitchFamily="18" charset="0"/>
                          </a:rPr>
                          <m:t>∘</m:t>
                        </m:r>
                      </m:sup>
                    </m:sSup>
                  </m:oMath>
                </a14:m>
                <a:r>
                  <a:rPr kumimoji="1" lang="en-US" altLang="zh-CN" sz="2000" dirty="0">
                    <a:solidFill>
                      <a:schemeClr val="bg1"/>
                    </a:solidFill>
                  </a:rPr>
                  <a:t>)</a:t>
                </a:r>
                <a:r>
                  <a:rPr kumimoji="1" lang="en-US" altLang="zh-CN" sz="2000" b="1" dirty="0">
                    <a:solidFill>
                      <a:schemeClr val="bg1"/>
                    </a:solidFill>
                  </a:rPr>
                  <a:t>.  </a:t>
                </a:r>
              </a:p>
            </p:txBody>
          </p:sp>
        </mc:Choice>
        <mc:Fallback xmlns="">
          <p:sp>
            <p:nvSpPr>
              <p:cNvPr id="7" name="内容占位符 1">
                <a:extLst>
                  <a:ext uri="{FF2B5EF4-FFF2-40B4-BE49-F238E27FC236}">
                    <a16:creationId xmlns:a16="http://schemas.microsoft.com/office/drawing/2014/main" id="{156838E9-E2AD-E527-7737-C4A7D6A9E2D0}"/>
                  </a:ext>
                </a:extLst>
              </p:cNvPr>
              <p:cNvSpPr txBox="1">
                <a:spLocks noRot="1" noChangeAspect="1" noMove="1" noResize="1" noEditPoints="1" noAdjustHandles="1" noChangeArrowheads="1" noChangeShapeType="1" noTextEdit="1"/>
              </p:cNvSpPr>
              <p:nvPr/>
            </p:nvSpPr>
            <p:spPr>
              <a:xfrm>
                <a:off x="174893" y="4675127"/>
                <a:ext cx="11842207" cy="1474811"/>
              </a:xfrm>
              <a:prstGeom prst="rect">
                <a:avLst/>
              </a:prstGeom>
              <a:blipFill>
                <a:blip r:embed="rId3"/>
                <a:stretch>
                  <a:fillRect t="-25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106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5C3E-0B32-2EED-5F3B-E794BC830C8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20607399-6810-5F01-F5F7-03EF1D1DD45D}"/>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Our Solution</a:t>
            </a:r>
          </a:p>
        </p:txBody>
      </p:sp>
      <p:sp>
        <p:nvSpPr>
          <p:cNvPr id="4" name="灯片编号占位符 3">
            <a:extLst>
              <a:ext uri="{FF2B5EF4-FFF2-40B4-BE49-F238E27FC236}">
                <a16:creationId xmlns:a16="http://schemas.microsoft.com/office/drawing/2014/main" id="{2CCE6DD2-F6C3-1F62-70CF-62312C31A33D}"/>
              </a:ext>
            </a:extLst>
          </p:cNvPr>
          <p:cNvSpPr>
            <a:spLocks noGrp="1"/>
          </p:cNvSpPr>
          <p:nvPr>
            <p:ph type="sldNum" sz="quarter" idx="12"/>
          </p:nvPr>
        </p:nvSpPr>
        <p:spPr/>
        <p:txBody>
          <a:bodyPr/>
          <a:lstStyle/>
          <a:p>
            <a:fld id="{B6F15528-21DE-4FAA-801E-634DDDAF4B2B}" type="slidenum">
              <a:rPr lang="en-US" smtClean="0"/>
              <a:t>7</a:t>
            </a:fld>
            <a:endParaRPr lang="en-US"/>
          </a:p>
        </p:txBody>
      </p:sp>
      <p:sp>
        <p:nvSpPr>
          <p:cNvPr id="2" name="内容占位符 1">
            <a:extLst>
              <a:ext uri="{FF2B5EF4-FFF2-40B4-BE49-F238E27FC236}">
                <a16:creationId xmlns:a16="http://schemas.microsoft.com/office/drawing/2014/main" id="{A144A5D8-98A1-87EB-DDDF-09C299D0B3F8}"/>
              </a:ext>
            </a:extLst>
          </p:cNvPr>
          <p:cNvSpPr txBox="1">
            <a:spLocks/>
          </p:cNvSpPr>
          <p:nvPr/>
        </p:nvSpPr>
        <p:spPr>
          <a:xfrm>
            <a:off x="1143000" y="4010969"/>
            <a:ext cx="2703850" cy="638944"/>
          </a:xfrm>
          <a:prstGeom prst="rect">
            <a:avLst/>
          </a:prstGeom>
        </p:spPr>
        <p:txBody>
          <a:bodyPr vert="horz" lIns="91440" tIns="45720" rIns="91440" bIns="45720" rtlCol="0" anchor="ctr">
            <a:no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altLang="zh-CN" sz="2800" dirty="0">
                <a:solidFill>
                  <a:schemeClr val="accent3"/>
                </a:solidFill>
                <a:ea typeface="宋体" panose="02010600030101010101" pitchFamily="2" charset="-122"/>
              </a:rPr>
              <a:t>Our solution</a:t>
            </a:r>
          </a:p>
        </p:txBody>
      </p:sp>
      <p:sp>
        <p:nvSpPr>
          <p:cNvPr id="5" name="内容占位符 1">
            <a:extLst>
              <a:ext uri="{FF2B5EF4-FFF2-40B4-BE49-F238E27FC236}">
                <a16:creationId xmlns:a16="http://schemas.microsoft.com/office/drawing/2014/main" id="{846FA0C3-5017-6481-23A0-E83F262CE8FC}"/>
              </a:ext>
            </a:extLst>
          </p:cNvPr>
          <p:cNvSpPr txBox="1">
            <a:spLocks/>
          </p:cNvSpPr>
          <p:nvPr/>
        </p:nvSpPr>
        <p:spPr>
          <a:xfrm>
            <a:off x="4280858" y="2328363"/>
            <a:ext cx="5943601" cy="1353716"/>
          </a:xfrm>
          <a:prstGeom prst="rect">
            <a:avLst/>
          </a:prstGeom>
        </p:spPr>
        <p:txBody>
          <a:bodyPr vert="horz" lIns="91440" tIns="45720" rIns="91440" bIns="45720" rtlCol="0">
            <a:norm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dirty="0">
                <a:solidFill>
                  <a:schemeClr val="accent3"/>
                </a:solidFill>
              </a:rPr>
              <a:t>Scene geometry. </a:t>
            </a:r>
          </a:p>
          <a:p>
            <a:r>
              <a:rPr lang="en-US" altLang="zh-CN" b="0" dirty="0">
                <a:solidFill>
                  <a:schemeClr val="bg1"/>
                </a:solidFill>
                <a:ea typeface="宋体" panose="02010600030101010101" pitchFamily="2" charset="-122"/>
              </a:rPr>
              <a:t>For both convenience and accuracy, we adopt the </a:t>
            </a:r>
            <a:r>
              <a:rPr lang="en-US" altLang="zh-CN" dirty="0">
                <a:solidFill>
                  <a:srgbClr val="FFCF05"/>
                </a:solidFill>
                <a:ea typeface="宋体" panose="02010600030101010101" pitchFamily="2" charset="-122"/>
              </a:rPr>
              <a:t>Open Street Map (OSM)</a:t>
            </a:r>
            <a:r>
              <a:rPr lang="en-US" altLang="zh-CN" b="0" dirty="0">
                <a:solidFill>
                  <a:schemeClr val="bg1"/>
                </a:solidFill>
                <a:ea typeface="宋体" panose="02010600030101010101" pitchFamily="2" charset="-122"/>
              </a:rPr>
              <a:t>. </a:t>
            </a:r>
          </a:p>
        </p:txBody>
      </p:sp>
      <p:sp>
        <p:nvSpPr>
          <p:cNvPr id="6" name="内容占位符 1">
            <a:extLst>
              <a:ext uri="{FF2B5EF4-FFF2-40B4-BE49-F238E27FC236}">
                <a16:creationId xmlns:a16="http://schemas.microsoft.com/office/drawing/2014/main" id="{6CEC9F8C-FD23-F72C-1AEF-CCE5571AFC8A}"/>
              </a:ext>
            </a:extLst>
          </p:cNvPr>
          <p:cNvSpPr txBox="1">
            <a:spLocks/>
          </p:cNvSpPr>
          <p:nvPr/>
        </p:nvSpPr>
        <p:spPr>
          <a:xfrm>
            <a:off x="4280858" y="4978803"/>
            <a:ext cx="5943601" cy="1353716"/>
          </a:xfrm>
          <a:prstGeom prst="rect">
            <a:avLst/>
          </a:prstGeom>
        </p:spPr>
        <p:txBody>
          <a:bodyPr vert="horz" lIns="91440" tIns="45720" rIns="91440" bIns="45720" rtlCol="0">
            <a:no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dirty="0">
                <a:solidFill>
                  <a:schemeClr val="accent3"/>
                </a:solidFill>
              </a:rPr>
              <a:t>Surface material properties. </a:t>
            </a:r>
          </a:p>
          <a:p>
            <a:r>
              <a:rPr lang="en-US" altLang="zh-CN" b="0" dirty="0">
                <a:solidFill>
                  <a:schemeClr val="bg1"/>
                </a:solidFill>
              </a:rPr>
              <a:t>We present </a:t>
            </a:r>
            <a:r>
              <a:rPr lang="en-US" altLang="zh-CN" dirty="0">
                <a:solidFill>
                  <a:srgbClr val="FFCF05"/>
                </a:solidFill>
              </a:rPr>
              <a:t>Neural Reflectance Fields </a:t>
            </a:r>
            <a:r>
              <a:rPr lang="en-US" altLang="zh-CN" b="0" dirty="0">
                <a:solidFill>
                  <a:schemeClr val="bg1"/>
                </a:solidFill>
              </a:rPr>
              <a:t>for general purpose EM waves. </a:t>
            </a:r>
          </a:p>
        </p:txBody>
      </p:sp>
      <p:sp>
        <p:nvSpPr>
          <p:cNvPr id="8" name="左大括号 7">
            <a:extLst>
              <a:ext uri="{FF2B5EF4-FFF2-40B4-BE49-F238E27FC236}">
                <a16:creationId xmlns:a16="http://schemas.microsoft.com/office/drawing/2014/main" id="{9CC3D09B-1B8B-DDD4-B774-2E7916517F59}"/>
              </a:ext>
            </a:extLst>
          </p:cNvPr>
          <p:cNvSpPr/>
          <p:nvPr/>
        </p:nvSpPr>
        <p:spPr>
          <a:xfrm>
            <a:off x="3754732" y="2927516"/>
            <a:ext cx="531988" cy="2805850"/>
          </a:xfrm>
          <a:prstGeom prst="leftBrace">
            <a:avLst>
              <a:gd name="adj1" fmla="val 8333"/>
              <a:gd name="adj2" fmla="val 50429"/>
            </a:avLst>
          </a:prstGeom>
          <a:ln w="28575">
            <a:solidFill>
              <a:schemeClr val="tx2">
                <a:lumMod val="75000"/>
                <a:lumOff val="25000"/>
              </a:schemeClr>
            </a:solidFill>
            <a:prstDash val="solid"/>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dirty="0">
              <a:solidFill>
                <a:schemeClr val="bg1"/>
              </a:solidFill>
            </a:endParaRPr>
          </a:p>
        </p:txBody>
      </p:sp>
      <p:sp>
        <p:nvSpPr>
          <p:cNvPr id="9" name="文本框 8">
            <a:extLst>
              <a:ext uri="{FF2B5EF4-FFF2-40B4-BE49-F238E27FC236}">
                <a16:creationId xmlns:a16="http://schemas.microsoft.com/office/drawing/2014/main" id="{0CE55A6F-4A40-9151-5447-1C3A7571B99C}"/>
              </a:ext>
            </a:extLst>
          </p:cNvPr>
          <p:cNvSpPr txBox="1"/>
          <p:nvPr/>
        </p:nvSpPr>
        <p:spPr>
          <a:xfrm>
            <a:off x="617530" y="1318562"/>
            <a:ext cx="11340008" cy="1015663"/>
          </a:xfrm>
          <a:prstGeom prst="rect">
            <a:avLst/>
          </a:prstGeom>
          <a:noFill/>
        </p:spPr>
        <p:txBody>
          <a:bodyPr wrap="square" rtlCol="0">
            <a:spAutoFit/>
          </a:bodyPr>
          <a:lstStyle/>
          <a:p>
            <a:r>
              <a:rPr lang="en-US" altLang="zh-CN" sz="2000" dirty="0">
                <a:solidFill>
                  <a:schemeClr val="bg1"/>
                </a:solidFill>
                <a:effectLst/>
                <a:latin typeface="Arial" panose="020B0604020202020204" pitchFamily="34" charset="0"/>
                <a:cs typeface="Arial" panose="020B0604020202020204" pitchFamily="34" charset="0"/>
              </a:rPr>
              <a:t>The advances in computer vision and LiDAR make scene geometry estimation increasingly accurate, </a:t>
            </a:r>
            <a:r>
              <a:rPr lang="en-US" altLang="zh-CN" sz="2000" dirty="0">
                <a:solidFill>
                  <a:srgbClr val="FFCF05"/>
                </a:solidFill>
                <a:effectLst/>
                <a:latin typeface="Arial" panose="020B0604020202020204" pitchFamily="34" charset="0"/>
                <a:cs typeface="Arial" panose="020B0604020202020204" pitchFamily="34" charset="0"/>
              </a:rPr>
              <a:t>but there still lacks scalable and efficient approaches to estimate the material reflectivity in real-world environment</a:t>
            </a:r>
            <a:r>
              <a:rPr lang="en-US" altLang="zh-CN" sz="2000" dirty="0">
                <a:solidFill>
                  <a:schemeClr val="bg1"/>
                </a:solidFill>
                <a:effectLst/>
                <a:latin typeface="Arial" panose="020B0604020202020204" pitchFamily="34" charset="0"/>
                <a:cs typeface="Arial" panose="020B0604020202020204" pitchFamily="34" charset="0"/>
              </a:rPr>
              <a:t>.</a:t>
            </a:r>
            <a:endParaRPr lang="en-US" altLang="zh-CN"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35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A26A-0379-45A8-66C9-04F74B2BBB07}"/>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E8BB9637-C65A-7A19-F1B9-E3C48DE9393F}"/>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Framework</a:t>
            </a:r>
          </a:p>
        </p:txBody>
      </p:sp>
      <p:sp>
        <p:nvSpPr>
          <p:cNvPr id="4" name="灯片编号占位符 3">
            <a:extLst>
              <a:ext uri="{FF2B5EF4-FFF2-40B4-BE49-F238E27FC236}">
                <a16:creationId xmlns:a16="http://schemas.microsoft.com/office/drawing/2014/main" id="{0E6EB713-555A-14C0-4C20-12C31DC26C01}"/>
              </a:ext>
            </a:extLst>
          </p:cNvPr>
          <p:cNvSpPr>
            <a:spLocks noGrp="1"/>
          </p:cNvSpPr>
          <p:nvPr>
            <p:ph type="sldNum" sz="quarter" idx="12"/>
          </p:nvPr>
        </p:nvSpPr>
        <p:spPr/>
        <p:txBody>
          <a:bodyPr/>
          <a:lstStyle/>
          <a:p>
            <a:fld id="{B6F15528-21DE-4FAA-801E-634DDDAF4B2B}" type="slidenum">
              <a:rPr lang="en-US" smtClean="0"/>
              <a:t>8</a:t>
            </a:fld>
            <a:endParaRPr lang="en-US"/>
          </a:p>
        </p:txBody>
      </p:sp>
      <p:sp>
        <p:nvSpPr>
          <p:cNvPr id="12" name="文本框 11">
            <a:extLst>
              <a:ext uri="{FF2B5EF4-FFF2-40B4-BE49-F238E27FC236}">
                <a16:creationId xmlns:a16="http://schemas.microsoft.com/office/drawing/2014/main" id="{217D8C90-2CC9-E4C8-A72D-AF0595496ADE}"/>
              </a:ext>
            </a:extLst>
          </p:cNvPr>
          <p:cNvSpPr txBox="1"/>
          <p:nvPr/>
        </p:nvSpPr>
        <p:spPr>
          <a:xfrm>
            <a:off x="-42748" y="4977289"/>
            <a:ext cx="3773933" cy="400110"/>
          </a:xfrm>
          <a:prstGeom prst="rect">
            <a:avLst/>
          </a:prstGeom>
          <a:noFill/>
        </p:spPr>
        <p:txBody>
          <a:bodyPr wrap="square" rtlCol="0">
            <a:spAutoFit/>
          </a:bodyPr>
          <a:lstStyle/>
          <a:p>
            <a:pPr algn="ctr"/>
            <a:r>
              <a:rPr kumimoji="1" lang="en-US" altLang="zh-CN" sz="2000" dirty="0">
                <a:solidFill>
                  <a:schemeClr val="bg1"/>
                </a:solidFill>
              </a:rPr>
              <a:t>Ray tracing is based on the OSM.</a:t>
            </a:r>
            <a:endParaRPr kumimoji="1" lang="zh-CN" altLang="en-US" sz="2000" dirty="0">
              <a:solidFill>
                <a:schemeClr val="bg1"/>
              </a:solidFill>
            </a:endParaRPr>
          </a:p>
        </p:txBody>
      </p:sp>
      <p:sp>
        <p:nvSpPr>
          <p:cNvPr id="13" name="文本框 12">
            <a:extLst>
              <a:ext uri="{FF2B5EF4-FFF2-40B4-BE49-F238E27FC236}">
                <a16:creationId xmlns:a16="http://schemas.microsoft.com/office/drawing/2014/main" id="{D956AE31-2AFB-EF8C-B1D4-CAC1FAC88405}"/>
              </a:ext>
            </a:extLst>
          </p:cNvPr>
          <p:cNvSpPr txBox="1"/>
          <p:nvPr/>
        </p:nvSpPr>
        <p:spPr>
          <a:xfrm>
            <a:off x="4168199" y="4897447"/>
            <a:ext cx="3254994" cy="1015663"/>
          </a:xfrm>
          <a:prstGeom prst="rect">
            <a:avLst/>
          </a:prstGeom>
          <a:noFill/>
        </p:spPr>
        <p:txBody>
          <a:bodyPr wrap="square" rtlCol="0">
            <a:spAutoFit/>
          </a:bodyPr>
          <a:lstStyle/>
          <a:p>
            <a:pPr algn="ctr"/>
            <a:r>
              <a:rPr lang="en-US" altLang="zh-CN" sz="2000" kern="1200" dirty="0">
                <a:solidFill>
                  <a:srgbClr val="FFFFFF"/>
                </a:solidFill>
                <a:effectLst/>
                <a:latin typeface="Calibri" panose="020F0502020204030204" pitchFamily="34" charset="0"/>
                <a:ea typeface="宋体" panose="02010600030101010101" pitchFamily="2" charset="-122"/>
                <a:cs typeface="+mn-cs"/>
              </a:rPr>
              <a:t>Neural Reflectance Fields </a:t>
            </a:r>
            <a:r>
              <a:rPr lang="en-US" altLang="zh-CN" sz="2000" kern="1200" dirty="0">
                <a:solidFill>
                  <a:srgbClr val="FFCF05"/>
                </a:solidFill>
                <a:effectLst/>
                <a:latin typeface="Calibri" panose="020F0502020204030204" pitchFamily="34" charset="0"/>
                <a:ea typeface="宋体" panose="02010600030101010101" pitchFamily="2" charset="-122"/>
                <a:cs typeface="+mn-cs"/>
              </a:rPr>
              <a:t>explicitly depict </a:t>
            </a:r>
            <a:r>
              <a:rPr lang="en-US" altLang="zh-CN" sz="2000" kern="1200" dirty="0">
                <a:solidFill>
                  <a:srgbClr val="FFFFFF"/>
                </a:solidFill>
                <a:effectLst/>
                <a:latin typeface="Calibri" panose="020F0502020204030204" pitchFamily="34" charset="0"/>
                <a:ea typeface="宋体" panose="02010600030101010101" pitchFamily="2" charset="-122"/>
                <a:cs typeface="+mn-cs"/>
              </a:rPr>
              <a:t>the surface material properties.</a:t>
            </a:r>
            <a:endParaRPr kumimoji="1" lang="zh-CN" altLang="en-US" sz="2000" dirty="0">
              <a:solidFill>
                <a:schemeClr val="bg1"/>
              </a:solidFill>
            </a:endParaRPr>
          </a:p>
        </p:txBody>
      </p:sp>
      <p:sp>
        <p:nvSpPr>
          <p:cNvPr id="14" name="文本框 13">
            <a:extLst>
              <a:ext uri="{FF2B5EF4-FFF2-40B4-BE49-F238E27FC236}">
                <a16:creationId xmlns:a16="http://schemas.microsoft.com/office/drawing/2014/main" id="{5254E71C-7A35-F95C-A5B9-0567631A5F7F}"/>
              </a:ext>
            </a:extLst>
          </p:cNvPr>
          <p:cNvSpPr txBox="1"/>
          <p:nvPr/>
        </p:nvSpPr>
        <p:spPr>
          <a:xfrm>
            <a:off x="8410933" y="5079411"/>
            <a:ext cx="3254994" cy="400110"/>
          </a:xfrm>
          <a:prstGeom prst="rect">
            <a:avLst/>
          </a:prstGeom>
          <a:noFill/>
        </p:spPr>
        <p:txBody>
          <a:bodyPr wrap="square" rtlCol="0">
            <a:spAutoFit/>
          </a:bodyPr>
          <a:lstStyle/>
          <a:p>
            <a:pPr algn="ctr"/>
            <a:r>
              <a:rPr lang="en-US" altLang="zh-CN" sz="2000" kern="1200" dirty="0">
                <a:solidFill>
                  <a:srgbClr val="FFFFFF"/>
                </a:solidFill>
                <a:effectLst/>
                <a:latin typeface="Calibri" panose="020F0502020204030204" pitchFamily="34" charset="0"/>
                <a:ea typeface="宋体" panose="02010600030101010101" pitchFamily="2" charset="-122"/>
                <a:cs typeface="+mn-cs"/>
              </a:rPr>
              <a:t>RF domain rendering</a:t>
            </a:r>
            <a:endParaRPr kumimoji="1" lang="zh-CN" altLang="en-US" sz="2000" dirty="0">
              <a:solidFill>
                <a:schemeClr val="bg1"/>
              </a:solidFill>
            </a:endParaRPr>
          </a:p>
        </p:txBody>
      </p:sp>
      <p:sp>
        <p:nvSpPr>
          <p:cNvPr id="15" name="Rounded Rectangle 155">
            <a:extLst>
              <a:ext uri="{FF2B5EF4-FFF2-40B4-BE49-F238E27FC236}">
                <a16:creationId xmlns:a16="http://schemas.microsoft.com/office/drawing/2014/main" id="{72DC6F15-BE2E-5DD8-3E32-1E5EEB5B6F7A}"/>
              </a:ext>
            </a:extLst>
          </p:cNvPr>
          <p:cNvSpPr/>
          <p:nvPr/>
        </p:nvSpPr>
        <p:spPr>
          <a:xfrm>
            <a:off x="11154615" y="1296896"/>
            <a:ext cx="909490" cy="3043937"/>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Rounded Rectangle 154">
            <a:extLst>
              <a:ext uri="{FF2B5EF4-FFF2-40B4-BE49-F238E27FC236}">
                <a16:creationId xmlns:a16="http://schemas.microsoft.com/office/drawing/2014/main" id="{916BC06C-DC9D-CCC5-3263-B99647F33532}"/>
              </a:ext>
            </a:extLst>
          </p:cNvPr>
          <p:cNvSpPr/>
          <p:nvPr/>
        </p:nvSpPr>
        <p:spPr>
          <a:xfrm>
            <a:off x="10142751" y="1296897"/>
            <a:ext cx="909490" cy="3043937"/>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Rounded Rectangle 153">
            <a:extLst>
              <a:ext uri="{FF2B5EF4-FFF2-40B4-BE49-F238E27FC236}">
                <a16:creationId xmlns:a16="http://schemas.microsoft.com/office/drawing/2014/main" id="{113FD52B-3AB6-F5CA-0881-DE36483473B8}"/>
              </a:ext>
            </a:extLst>
          </p:cNvPr>
          <p:cNvSpPr/>
          <p:nvPr/>
        </p:nvSpPr>
        <p:spPr>
          <a:xfrm>
            <a:off x="9112541" y="1306522"/>
            <a:ext cx="909490" cy="3034311"/>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Rounded Rectangle 152">
            <a:extLst>
              <a:ext uri="{FF2B5EF4-FFF2-40B4-BE49-F238E27FC236}">
                <a16:creationId xmlns:a16="http://schemas.microsoft.com/office/drawing/2014/main" id="{429581F5-B1DD-9D9B-4AFA-E12B655DFC2E}"/>
              </a:ext>
            </a:extLst>
          </p:cNvPr>
          <p:cNvSpPr/>
          <p:nvPr/>
        </p:nvSpPr>
        <p:spPr>
          <a:xfrm>
            <a:off x="8099687" y="1296898"/>
            <a:ext cx="909490" cy="3043935"/>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Rectangle 42">
            <a:extLst>
              <a:ext uri="{FF2B5EF4-FFF2-40B4-BE49-F238E27FC236}">
                <a16:creationId xmlns:a16="http://schemas.microsoft.com/office/drawing/2014/main" id="{4BDD421E-C1B4-4CC7-5CBE-B2D853E185C1}"/>
              </a:ext>
            </a:extLst>
          </p:cNvPr>
          <p:cNvSpPr/>
          <p:nvPr/>
        </p:nvSpPr>
        <p:spPr>
          <a:xfrm>
            <a:off x="4267" y="1181100"/>
            <a:ext cx="3748583" cy="3352800"/>
          </a:xfrm>
          <a:prstGeom prst="rect">
            <a:avLst/>
          </a:prstGeom>
          <a:solidFill>
            <a:schemeClr val="tx2">
              <a:lumMod val="10000"/>
              <a:lumOff val="90000"/>
              <a:alpha val="418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0" name="Rectangle 41">
            <a:extLst>
              <a:ext uri="{FF2B5EF4-FFF2-40B4-BE49-F238E27FC236}">
                <a16:creationId xmlns:a16="http://schemas.microsoft.com/office/drawing/2014/main" id="{C759F9E3-43D4-B70C-E7A2-FEEA0F065FE3}"/>
              </a:ext>
            </a:extLst>
          </p:cNvPr>
          <p:cNvSpPr/>
          <p:nvPr/>
        </p:nvSpPr>
        <p:spPr>
          <a:xfrm>
            <a:off x="7897560" y="1163171"/>
            <a:ext cx="4281740" cy="3352800"/>
          </a:xfrm>
          <a:prstGeom prst="rect">
            <a:avLst/>
          </a:prstGeom>
          <a:solidFill>
            <a:schemeClr val="tx2">
              <a:lumMod val="10000"/>
              <a:lumOff val="90000"/>
              <a:alpha val="418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 name="Rectangle 40">
            <a:extLst>
              <a:ext uri="{FF2B5EF4-FFF2-40B4-BE49-F238E27FC236}">
                <a16:creationId xmlns:a16="http://schemas.microsoft.com/office/drawing/2014/main" id="{22544806-34EA-2F00-E70B-E7BA5C90F683}"/>
              </a:ext>
            </a:extLst>
          </p:cNvPr>
          <p:cNvSpPr/>
          <p:nvPr/>
        </p:nvSpPr>
        <p:spPr>
          <a:xfrm>
            <a:off x="4040196" y="1170705"/>
            <a:ext cx="3674816" cy="3352800"/>
          </a:xfrm>
          <a:prstGeom prst="rect">
            <a:avLst/>
          </a:prstGeom>
          <a:solidFill>
            <a:schemeClr val="bg2">
              <a:alpha val="418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Parallelogram 3">
            <a:extLst>
              <a:ext uri="{FF2B5EF4-FFF2-40B4-BE49-F238E27FC236}">
                <a16:creationId xmlns:a16="http://schemas.microsoft.com/office/drawing/2014/main" id="{0DA8A6D8-AB52-5F10-BEF3-F6208078571B}"/>
              </a:ext>
            </a:extLst>
          </p:cNvPr>
          <p:cNvSpPr/>
          <p:nvPr/>
        </p:nvSpPr>
        <p:spPr>
          <a:xfrm rot="20998951">
            <a:off x="626956" y="1843814"/>
            <a:ext cx="1028137" cy="782771"/>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Parallelogram 4">
            <a:extLst>
              <a:ext uri="{FF2B5EF4-FFF2-40B4-BE49-F238E27FC236}">
                <a16:creationId xmlns:a16="http://schemas.microsoft.com/office/drawing/2014/main" id="{FA9684AE-F2DC-2958-7F51-68B18EA0CDB0}"/>
              </a:ext>
            </a:extLst>
          </p:cNvPr>
          <p:cNvSpPr/>
          <p:nvPr/>
        </p:nvSpPr>
        <p:spPr>
          <a:xfrm rot="4969507">
            <a:off x="1922992" y="1786805"/>
            <a:ext cx="1096133" cy="775698"/>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Parallelogram 5">
            <a:extLst>
              <a:ext uri="{FF2B5EF4-FFF2-40B4-BE49-F238E27FC236}">
                <a16:creationId xmlns:a16="http://schemas.microsoft.com/office/drawing/2014/main" id="{2712EE76-CCF0-52D2-337E-E35C089EAA41}"/>
              </a:ext>
            </a:extLst>
          </p:cNvPr>
          <p:cNvSpPr/>
          <p:nvPr/>
        </p:nvSpPr>
        <p:spPr>
          <a:xfrm rot="10800000">
            <a:off x="1319550" y="2981552"/>
            <a:ext cx="1095048" cy="810506"/>
          </a:xfrm>
          <a:prstGeom prst="parallelogram">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Triangle 6">
            <a:extLst>
              <a:ext uri="{FF2B5EF4-FFF2-40B4-BE49-F238E27FC236}">
                <a16:creationId xmlns:a16="http://schemas.microsoft.com/office/drawing/2014/main" id="{99AD5F3D-7294-ADA6-96D0-B95D47195BA0}"/>
              </a:ext>
            </a:extLst>
          </p:cNvPr>
          <p:cNvSpPr/>
          <p:nvPr/>
        </p:nvSpPr>
        <p:spPr>
          <a:xfrm rot="10800000">
            <a:off x="184150" y="2730500"/>
            <a:ext cx="266700" cy="228600"/>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6" name="Straight Connector 8">
            <a:extLst>
              <a:ext uri="{FF2B5EF4-FFF2-40B4-BE49-F238E27FC236}">
                <a16:creationId xmlns:a16="http://schemas.microsoft.com/office/drawing/2014/main" id="{B334F9FC-730C-394B-F614-D415B0F49FA9}"/>
              </a:ext>
            </a:extLst>
          </p:cNvPr>
          <p:cNvCxnSpPr>
            <a:cxnSpLocks/>
            <a:stCxn id="25" idx="0"/>
          </p:cNvCxnSpPr>
          <p:nvPr/>
        </p:nvCxnSpPr>
        <p:spPr>
          <a:xfrm>
            <a:off x="317500" y="29591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riangle 10">
            <a:extLst>
              <a:ext uri="{FF2B5EF4-FFF2-40B4-BE49-F238E27FC236}">
                <a16:creationId xmlns:a16="http://schemas.microsoft.com/office/drawing/2014/main" id="{65AAE8F6-701D-0645-2950-A254A3834B5A}"/>
              </a:ext>
            </a:extLst>
          </p:cNvPr>
          <p:cNvSpPr/>
          <p:nvPr/>
        </p:nvSpPr>
        <p:spPr>
          <a:xfrm rot="10800000">
            <a:off x="3105150" y="2743200"/>
            <a:ext cx="266700" cy="228600"/>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Straight Connector 11">
            <a:extLst>
              <a:ext uri="{FF2B5EF4-FFF2-40B4-BE49-F238E27FC236}">
                <a16:creationId xmlns:a16="http://schemas.microsoft.com/office/drawing/2014/main" id="{62122E3D-9E91-A22D-586F-D09220A88F05}"/>
              </a:ext>
            </a:extLst>
          </p:cNvPr>
          <p:cNvCxnSpPr>
            <a:cxnSpLocks/>
            <a:stCxn id="27" idx="0"/>
          </p:cNvCxnSpPr>
          <p:nvPr/>
        </p:nvCxnSpPr>
        <p:spPr>
          <a:xfrm>
            <a:off x="3238500" y="29718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12">
            <a:extLst>
              <a:ext uri="{FF2B5EF4-FFF2-40B4-BE49-F238E27FC236}">
                <a16:creationId xmlns:a16="http://schemas.microsoft.com/office/drawing/2014/main" id="{FB0A4E91-E434-8E42-2D4A-3B1C9A37F7B8}"/>
              </a:ext>
            </a:extLst>
          </p:cNvPr>
          <p:cNvSpPr txBox="1"/>
          <p:nvPr/>
        </p:nvSpPr>
        <p:spPr>
          <a:xfrm>
            <a:off x="93167" y="3206751"/>
            <a:ext cx="449162" cy="400110"/>
          </a:xfrm>
          <a:prstGeom prst="rect">
            <a:avLst/>
          </a:prstGeom>
          <a:noFill/>
        </p:spPr>
        <p:txBody>
          <a:bodyPr wrap="none" rtlCol="0">
            <a:spAutoFit/>
          </a:bodyPr>
          <a:lstStyle/>
          <a:p>
            <a:r>
              <a:rPr kumimoji="1" lang="en-US" altLang="zh-CN" sz="2000" dirty="0">
                <a:solidFill>
                  <a:schemeClr val="bg1"/>
                </a:solidFill>
              </a:rPr>
              <a:t>TX</a:t>
            </a:r>
            <a:endParaRPr kumimoji="1" lang="zh-CN" altLang="en-US" sz="2000" dirty="0">
              <a:solidFill>
                <a:schemeClr val="bg1"/>
              </a:solidFill>
            </a:endParaRPr>
          </a:p>
        </p:txBody>
      </p:sp>
      <p:sp>
        <p:nvSpPr>
          <p:cNvPr id="30" name="TextBox 13">
            <a:extLst>
              <a:ext uri="{FF2B5EF4-FFF2-40B4-BE49-F238E27FC236}">
                <a16:creationId xmlns:a16="http://schemas.microsoft.com/office/drawing/2014/main" id="{B4A8DDE3-44FB-7E43-F91E-5D81C2E07EFA}"/>
              </a:ext>
            </a:extLst>
          </p:cNvPr>
          <p:cNvSpPr txBox="1"/>
          <p:nvPr/>
        </p:nvSpPr>
        <p:spPr>
          <a:xfrm>
            <a:off x="3005724" y="3187761"/>
            <a:ext cx="457176" cy="400110"/>
          </a:xfrm>
          <a:prstGeom prst="rect">
            <a:avLst/>
          </a:prstGeom>
          <a:noFill/>
        </p:spPr>
        <p:txBody>
          <a:bodyPr wrap="none" rtlCol="0">
            <a:spAutoFit/>
          </a:bodyPr>
          <a:lstStyle/>
          <a:p>
            <a:r>
              <a:rPr kumimoji="1" lang="en-US" altLang="zh-CN" sz="2000" dirty="0">
                <a:solidFill>
                  <a:schemeClr val="bg1"/>
                </a:solidFill>
              </a:rPr>
              <a:t>RX</a:t>
            </a:r>
            <a:endParaRPr kumimoji="1" lang="zh-CN" altLang="en-US" sz="2000" dirty="0">
              <a:solidFill>
                <a:schemeClr val="bg1"/>
              </a:solidFill>
            </a:endParaRPr>
          </a:p>
        </p:txBody>
      </p:sp>
      <p:cxnSp>
        <p:nvCxnSpPr>
          <p:cNvPr id="31" name="Straight Arrow Connector 15">
            <a:extLst>
              <a:ext uri="{FF2B5EF4-FFF2-40B4-BE49-F238E27FC236}">
                <a16:creationId xmlns:a16="http://schemas.microsoft.com/office/drawing/2014/main" id="{CC0F1A09-0166-BB00-AE0A-25C858B39386}"/>
              </a:ext>
            </a:extLst>
          </p:cNvPr>
          <p:cNvCxnSpPr>
            <a:cxnSpLocks/>
            <a:endCxn id="42" idx="3"/>
          </p:cNvCxnSpPr>
          <p:nvPr/>
        </p:nvCxnSpPr>
        <p:spPr>
          <a:xfrm flipV="1">
            <a:off x="485525" y="2341322"/>
            <a:ext cx="589602" cy="41457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16">
            <a:extLst>
              <a:ext uri="{FF2B5EF4-FFF2-40B4-BE49-F238E27FC236}">
                <a16:creationId xmlns:a16="http://schemas.microsoft.com/office/drawing/2014/main" id="{67942576-3FBD-93A5-0355-C1254BA73F2D}"/>
              </a:ext>
            </a:extLst>
          </p:cNvPr>
          <p:cNvCxnSpPr>
            <a:cxnSpLocks/>
            <a:endCxn id="43" idx="2"/>
          </p:cNvCxnSpPr>
          <p:nvPr/>
        </p:nvCxnSpPr>
        <p:spPr>
          <a:xfrm flipV="1">
            <a:off x="1149301" y="2215731"/>
            <a:ext cx="1266007" cy="670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19">
            <a:extLst>
              <a:ext uri="{FF2B5EF4-FFF2-40B4-BE49-F238E27FC236}">
                <a16:creationId xmlns:a16="http://schemas.microsoft.com/office/drawing/2014/main" id="{3EC6D784-C8E9-D83D-F2B7-B4BEF22E03E5}"/>
              </a:ext>
            </a:extLst>
          </p:cNvPr>
          <p:cNvCxnSpPr>
            <a:cxnSpLocks/>
          </p:cNvCxnSpPr>
          <p:nvPr/>
        </p:nvCxnSpPr>
        <p:spPr>
          <a:xfrm>
            <a:off x="2495551" y="2216149"/>
            <a:ext cx="588863" cy="69130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26">
            <a:extLst>
              <a:ext uri="{FF2B5EF4-FFF2-40B4-BE49-F238E27FC236}">
                <a16:creationId xmlns:a16="http://schemas.microsoft.com/office/drawing/2014/main" id="{93EF34A3-3514-3879-5265-2A5BA894E616}"/>
              </a:ext>
            </a:extLst>
          </p:cNvPr>
          <p:cNvCxnSpPr>
            <a:cxnSpLocks/>
            <a:endCxn id="44" idx="2"/>
          </p:cNvCxnSpPr>
          <p:nvPr/>
        </p:nvCxnSpPr>
        <p:spPr>
          <a:xfrm>
            <a:off x="506420" y="2907454"/>
            <a:ext cx="1273888" cy="50207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0">
            <a:extLst>
              <a:ext uri="{FF2B5EF4-FFF2-40B4-BE49-F238E27FC236}">
                <a16:creationId xmlns:a16="http://schemas.microsoft.com/office/drawing/2014/main" id="{83175464-E8CA-7CF2-8389-9F1180110CDF}"/>
              </a:ext>
            </a:extLst>
          </p:cNvPr>
          <p:cNvCxnSpPr>
            <a:cxnSpLocks/>
          </p:cNvCxnSpPr>
          <p:nvPr/>
        </p:nvCxnSpPr>
        <p:spPr>
          <a:xfrm flipV="1">
            <a:off x="1847850" y="3028890"/>
            <a:ext cx="1281322" cy="40011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6" name="Rounded Rectangle 37">
            <a:extLst>
              <a:ext uri="{FF2B5EF4-FFF2-40B4-BE49-F238E27FC236}">
                <a16:creationId xmlns:a16="http://schemas.microsoft.com/office/drawing/2014/main" id="{BA23E424-7370-41D2-952F-A298910196A1}"/>
              </a:ext>
            </a:extLst>
          </p:cNvPr>
          <p:cNvSpPr/>
          <p:nvPr/>
        </p:nvSpPr>
        <p:spPr>
          <a:xfrm>
            <a:off x="5368230" y="2361780"/>
            <a:ext cx="218331" cy="1276769"/>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Rounded Rectangle 38">
            <a:extLst>
              <a:ext uri="{FF2B5EF4-FFF2-40B4-BE49-F238E27FC236}">
                <a16:creationId xmlns:a16="http://schemas.microsoft.com/office/drawing/2014/main" id="{67A34A59-786B-E637-0620-CE55AD67FDCA}"/>
              </a:ext>
            </a:extLst>
          </p:cNvPr>
          <p:cNvSpPr/>
          <p:nvPr/>
        </p:nvSpPr>
        <p:spPr>
          <a:xfrm>
            <a:off x="5694437" y="2361780"/>
            <a:ext cx="202519" cy="1276770"/>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Rounded Rectangle 39">
            <a:extLst>
              <a:ext uri="{FF2B5EF4-FFF2-40B4-BE49-F238E27FC236}">
                <a16:creationId xmlns:a16="http://schemas.microsoft.com/office/drawing/2014/main" id="{350D7B76-8912-5F8E-FC17-C93F90BCBFAF}"/>
              </a:ext>
            </a:extLst>
          </p:cNvPr>
          <p:cNvSpPr/>
          <p:nvPr/>
        </p:nvSpPr>
        <p:spPr>
          <a:xfrm>
            <a:off x="6033344" y="2368132"/>
            <a:ext cx="208279" cy="1270418"/>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TextBox 44">
            <a:extLst>
              <a:ext uri="{FF2B5EF4-FFF2-40B4-BE49-F238E27FC236}">
                <a16:creationId xmlns:a16="http://schemas.microsoft.com/office/drawing/2014/main" id="{E0D47742-A3D7-EC18-CE65-AA2F32F2E520}"/>
              </a:ext>
            </a:extLst>
          </p:cNvPr>
          <p:cNvSpPr txBox="1"/>
          <p:nvPr/>
        </p:nvSpPr>
        <p:spPr>
          <a:xfrm>
            <a:off x="994662" y="4072444"/>
            <a:ext cx="1624932" cy="461665"/>
          </a:xfrm>
          <a:prstGeom prst="rect">
            <a:avLst/>
          </a:prstGeom>
          <a:noFill/>
        </p:spPr>
        <p:txBody>
          <a:bodyPr wrap="none" rtlCol="0">
            <a:spAutoFit/>
          </a:bodyPr>
          <a:lstStyle/>
          <a:p>
            <a:r>
              <a:rPr kumimoji="1" lang="en-US" altLang="zh-CN" sz="2400" b="1" dirty="0">
                <a:solidFill>
                  <a:schemeClr val="bg1"/>
                </a:solidFill>
              </a:rPr>
              <a:t>Ray</a:t>
            </a:r>
            <a:r>
              <a:rPr kumimoji="1" lang="zh-CN" altLang="en-US" sz="2400" b="1" dirty="0">
                <a:solidFill>
                  <a:schemeClr val="bg1"/>
                </a:solidFill>
              </a:rPr>
              <a:t> </a:t>
            </a:r>
            <a:r>
              <a:rPr kumimoji="1" lang="en-US" altLang="zh-CN" sz="2400" b="1" dirty="0">
                <a:solidFill>
                  <a:schemeClr val="bg1"/>
                </a:solidFill>
              </a:rPr>
              <a:t>Tracing</a:t>
            </a:r>
            <a:endParaRPr kumimoji="1" lang="zh-CN" altLang="en-US" sz="2400" b="1" dirty="0">
              <a:solidFill>
                <a:schemeClr val="bg1"/>
              </a:solidFill>
            </a:endParaRPr>
          </a:p>
        </p:txBody>
      </p:sp>
      <p:sp>
        <p:nvSpPr>
          <p:cNvPr id="40" name="TextBox 45">
            <a:extLst>
              <a:ext uri="{FF2B5EF4-FFF2-40B4-BE49-F238E27FC236}">
                <a16:creationId xmlns:a16="http://schemas.microsoft.com/office/drawing/2014/main" id="{57034FFE-A13B-0504-2A44-34136CD25C36}"/>
              </a:ext>
            </a:extLst>
          </p:cNvPr>
          <p:cNvSpPr txBox="1"/>
          <p:nvPr/>
        </p:nvSpPr>
        <p:spPr>
          <a:xfrm>
            <a:off x="4647858" y="3702903"/>
            <a:ext cx="2473626" cy="830997"/>
          </a:xfrm>
          <a:prstGeom prst="rect">
            <a:avLst/>
          </a:prstGeom>
          <a:noFill/>
        </p:spPr>
        <p:txBody>
          <a:bodyPr wrap="none" rtlCol="0">
            <a:spAutoFit/>
          </a:bodyPr>
          <a:lstStyle/>
          <a:p>
            <a:pPr algn="ctr"/>
            <a:r>
              <a:rPr kumimoji="1" lang="en-US" altLang="zh-CN" sz="2400" b="1" dirty="0">
                <a:solidFill>
                  <a:schemeClr val="bg1"/>
                </a:solidFill>
              </a:rPr>
              <a:t>Neural</a:t>
            </a:r>
            <a:r>
              <a:rPr kumimoji="1" lang="zh-CN" altLang="en-US" sz="2400" b="1" dirty="0">
                <a:solidFill>
                  <a:schemeClr val="bg1"/>
                </a:solidFill>
              </a:rPr>
              <a:t> </a:t>
            </a:r>
            <a:endParaRPr kumimoji="1" lang="en-US" altLang="zh-CN" sz="2400" b="1" dirty="0">
              <a:solidFill>
                <a:schemeClr val="bg1"/>
              </a:solidFill>
            </a:endParaRPr>
          </a:p>
          <a:p>
            <a:pPr algn="ctr"/>
            <a:r>
              <a:rPr kumimoji="1" lang="en-US" altLang="zh-CN" sz="2400" b="1" dirty="0">
                <a:solidFill>
                  <a:schemeClr val="bg1"/>
                </a:solidFill>
              </a:rPr>
              <a:t>Reflectance</a:t>
            </a:r>
            <a:r>
              <a:rPr kumimoji="1" lang="zh-CN" altLang="en-US" sz="2400" b="1" dirty="0">
                <a:solidFill>
                  <a:schemeClr val="bg1"/>
                </a:solidFill>
              </a:rPr>
              <a:t> </a:t>
            </a:r>
            <a:r>
              <a:rPr kumimoji="1" lang="en-US" altLang="zh-CN" sz="2400" b="1" dirty="0">
                <a:solidFill>
                  <a:schemeClr val="bg1"/>
                </a:solidFill>
              </a:rPr>
              <a:t>Fields</a:t>
            </a:r>
            <a:endParaRPr kumimoji="1" lang="zh-CN" altLang="en-US" sz="2400" b="1" dirty="0">
              <a:solidFill>
                <a:schemeClr val="bg1"/>
              </a:solidFill>
            </a:endParaRPr>
          </a:p>
        </p:txBody>
      </p:sp>
      <p:sp>
        <p:nvSpPr>
          <p:cNvPr id="41" name="TextBox 46">
            <a:extLst>
              <a:ext uri="{FF2B5EF4-FFF2-40B4-BE49-F238E27FC236}">
                <a16:creationId xmlns:a16="http://schemas.microsoft.com/office/drawing/2014/main" id="{671D08EB-6E41-225D-2A3D-8F402FB1A44C}"/>
              </a:ext>
            </a:extLst>
          </p:cNvPr>
          <p:cNvSpPr txBox="1"/>
          <p:nvPr/>
        </p:nvSpPr>
        <p:spPr>
          <a:xfrm>
            <a:off x="9454715" y="3936115"/>
            <a:ext cx="1612942" cy="461665"/>
          </a:xfrm>
          <a:prstGeom prst="rect">
            <a:avLst/>
          </a:prstGeom>
          <a:noFill/>
        </p:spPr>
        <p:txBody>
          <a:bodyPr wrap="none" rtlCol="0">
            <a:spAutoFit/>
          </a:bodyPr>
          <a:lstStyle/>
          <a:p>
            <a:r>
              <a:rPr kumimoji="1" lang="en-US" altLang="zh-CN" sz="2400" b="1" dirty="0"/>
              <a:t>Rendering</a:t>
            </a:r>
            <a:endParaRPr kumimoji="1" lang="zh-CN" altLang="en-US" sz="2400" b="1" dirty="0"/>
          </a:p>
        </p:txBody>
      </p:sp>
      <p:sp>
        <p:nvSpPr>
          <p:cNvPr id="42" name="Oval 50">
            <a:extLst>
              <a:ext uri="{FF2B5EF4-FFF2-40B4-BE49-F238E27FC236}">
                <a16:creationId xmlns:a16="http://schemas.microsoft.com/office/drawing/2014/main" id="{CC4DA540-831E-80ED-FF8E-5B88BF4B42C5}"/>
              </a:ext>
            </a:extLst>
          </p:cNvPr>
          <p:cNvSpPr/>
          <p:nvPr/>
        </p:nvSpPr>
        <p:spPr>
          <a:xfrm>
            <a:off x="1056408" y="2222081"/>
            <a:ext cx="127822" cy="1397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Oval 53">
            <a:extLst>
              <a:ext uri="{FF2B5EF4-FFF2-40B4-BE49-F238E27FC236}">
                <a16:creationId xmlns:a16="http://schemas.microsoft.com/office/drawing/2014/main" id="{46D7BE30-147B-EBAA-5ABC-0A46DE9B453E}"/>
              </a:ext>
            </a:extLst>
          </p:cNvPr>
          <p:cNvSpPr/>
          <p:nvPr/>
        </p:nvSpPr>
        <p:spPr>
          <a:xfrm>
            <a:off x="2415308" y="2145881"/>
            <a:ext cx="127822" cy="1397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Oval 55">
            <a:extLst>
              <a:ext uri="{FF2B5EF4-FFF2-40B4-BE49-F238E27FC236}">
                <a16:creationId xmlns:a16="http://schemas.microsoft.com/office/drawing/2014/main" id="{C9A62846-563B-AE2B-0B33-4F5C2A64DE1E}"/>
              </a:ext>
            </a:extLst>
          </p:cNvPr>
          <p:cNvSpPr/>
          <p:nvPr/>
        </p:nvSpPr>
        <p:spPr>
          <a:xfrm>
            <a:off x="1780308" y="3339681"/>
            <a:ext cx="127822" cy="1397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Rounded Rectangle 63">
            <a:extLst>
              <a:ext uri="{FF2B5EF4-FFF2-40B4-BE49-F238E27FC236}">
                <a16:creationId xmlns:a16="http://schemas.microsoft.com/office/drawing/2014/main" id="{090EBE1A-30F2-7CA4-25BA-468D4D4FBE7A}"/>
              </a:ext>
            </a:extLst>
          </p:cNvPr>
          <p:cNvSpPr/>
          <p:nvPr/>
        </p:nvSpPr>
        <p:spPr>
          <a:xfrm>
            <a:off x="3408537" y="1652889"/>
            <a:ext cx="228600" cy="736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6" name="TextBox 64">
            <a:extLst>
              <a:ext uri="{FF2B5EF4-FFF2-40B4-BE49-F238E27FC236}">
                <a16:creationId xmlns:a16="http://schemas.microsoft.com/office/drawing/2014/main" id="{46A457C6-D968-E48C-DBF7-FEA9B90FBE5E}"/>
              </a:ext>
            </a:extLst>
          </p:cNvPr>
          <p:cNvSpPr txBox="1"/>
          <p:nvPr/>
        </p:nvSpPr>
        <p:spPr>
          <a:xfrm>
            <a:off x="3093345" y="1252263"/>
            <a:ext cx="949299" cy="369332"/>
          </a:xfrm>
          <a:prstGeom prst="rect">
            <a:avLst/>
          </a:prstGeom>
          <a:noFill/>
        </p:spPr>
        <p:txBody>
          <a:bodyPr wrap="none" rtlCol="0">
            <a:spAutoFit/>
          </a:bodyPr>
          <a:lstStyle/>
          <a:p>
            <a:pPr algn="ctr"/>
            <a:r>
              <a:rPr kumimoji="1" lang="en-US" altLang="zh-CN" dirty="0">
                <a:solidFill>
                  <a:schemeClr val="bg1"/>
                </a:solidFill>
              </a:rPr>
              <a:t>Mapper</a:t>
            </a:r>
            <a:endParaRPr kumimoji="1" lang="zh-CN" altLang="en-US" dirty="0">
              <a:solidFill>
                <a:schemeClr val="bg1"/>
              </a:solidFill>
            </a:endParaRPr>
          </a:p>
        </p:txBody>
      </p:sp>
      <p:cxnSp>
        <p:nvCxnSpPr>
          <p:cNvPr id="47" name="Straight Arrow Connector 66">
            <a:extLst>
              <a:ext uri="{FF2B5EF4-FFF2-40B4-BE49-F238E27FC236}">
                <a16:creationId xmlns:a16="http://schemas.microsoft.com/office/drawing/2014/main" id="{A0CCA911-825E-3D5B-0919-4B6D4D182904}"/>
              </a:ext>
            </a:extLst>
          </p:cNvPr>
          <p:cNvCxnSpPr/>
          <p:nvPr/>
        </p:nvCxnSpPr>
        <p:spPr>
          <a:xfrm flipV="1">
            <a:off x="2579817" y="1993900"/>
            <a:ext cx="828720" cy="221831"/>
          </a:xfrm>
          <a:prstGeom prst="straightConnector1">
            <a:avLst/>
          </a:prstGeom>
          <a:ln w="28575">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48" name="Freeform 73">
            <a:extLst>
              <a:ext uri="{FF2B5EF4-FFF2-40B4-BE49-F238E27FC236}">
                <a16:creationId xmlns:a16="http://schemas.microsoft.com/office/drawing/2014/main" id="{17FC6C8B-4191-F566-515B-A68741F27707}"/>
              </a:ext>
            </a:extLst>
          </p:cNvPr>
          <p:cNvSpPr/>
          <p:nvPr/>
        </p:nvSpPr>
        <p:spPr>
          <a:xfrm>
            <a:off x="1924050" y="2095500"/>
            <a:ext cx="1447512" cy="1257300"/>
          </a:xfrm>
          <a:custGeom>
            <a:avLst/>
            <a:gdLst>
              <a:gd name="connsiteX0" fmla="*/ 0 w 1447800"/>
              <a:gd name="connsiteY0" fmla="*/ 1206500 h 1206500"/>
              <a:gd name="connsiteX1" fmla="*/ 889000 w 1447800"/>
              <a:gd name="connsiteY1" fmla="*/ 660400 h 1206500"/>
              <a:gd name="connsiteX2" fmla="*/ 1447800 w 1447800"/>
              <a:gd name="connsiteY2" fmla="*/ 0 h 1206500"/>
            </a:gdLst>
            <a:ahLst/>
            <a:cxnLst>
              <a:cxn ang="0">
                <a:pos x="connsiteX0" y="connsiteY0"/>
              </a:cxn>
              <a:cxn ang="0">
                <a:pos x="connsiteX1" y="connsiteY1"/>
              </a:cxn>
              <a:cxn ang="0">
                <a:pos x="connsiteX2" y="connsiteY2"/>
              </a:cxn>
            </a:cxnLst>
            <a:rect l="l" t="t" r="r" b="b"/>
            <a:pathLst>
              <a:path w="1447800" h="1206500">
                <a:moveTo>
                  <a:pt x="0" y="1206500"/>
                </a:moveTo>
                <a:cubicBezTo>
                  <a:pt x="323850" y="1033991"/>
                  <a:pt x="647700" y="861483"/>
                  <a:pt x="889000" y="660400"/>
                </a:cubicBezTo>
                <a:cubicBezTo>
                  <a:pt x="1130300" y="459317"/>
                  <a:pt x="1289050" y="229658"/>
                  <a:pt x="1447800" y="0"/>
                </a:cubicBezTo>
              </a:path>
            </a:pathLst>
          </a:custGeom>
          <a:noFill/>
          <a:ln w="28575">
            <a:solidFill>
              <a:schemeClr val="tx2">
                <a:lumMod val="75000"/>
                <a:lumOff val="25000"/>
              </a:schemeClr>
            </a:solidFill>
            <a:prstDash val="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TextBox 74">
            <a:extLst>
              <a:ext uri="{FF2B5EF4-FFF2-40B4-BE49-F238E27FC236}">
                <a16:creationId xmlns:a16="http://schemas.microsoft.com/office/drawing/2014/main" id="{7C22C87C-231B-D735-899F-71DC09BBD03D}"/>
              </a:ext>
            </a:extLst>
          </p:cNvPr>
          <p:cNvSpPr txBox="1"/>
          <p:nvPr/>
        </p:nvSpPr>
        <p:spPr>
          <a:xfrm rot="20238411">
            <a:off x="722166" y="1846799"/>
            <a:ext cx="862095" cy="369332"/>
          </a:xfrm>
          <a:prstGeom prst="rect">
            <a:avLst/>
          </a:prstGeom>
          <a:noFill/>
        </p:spPr>
        <p:txBody>
          <a:bodyPr wrap="none" rtlCol="0">
            <a:spAutoFit/>
          </a:bodyPr>
          <a:lstStyle/>
          <a:p>
            <a:r>
              <a:rPr kumimoji="1" lang="en-US" altLang="zh-CN" dirty="0"/>
              <a:t>Point</a:t>
            </a:r>
            <a:r>
              <a:rPr kumimoji="1" lang="zh-CN" altLang="en-US" dirty="0"/>
              <a:t> </a:t>
            </a:r>
            <a:r>
              <a:rPr kumimoji="1" lang="en-US" altLang="zh-CN" dirty="0"/>
              <a:t>1</a:t>
            </a:r>
            <a:endParaRPr kumimoji="1" lang="zh-CN" altLang="en-US" dirty="0"/>
          </a:p>
        </p:txBody>
      </p:sp>
      <p:sp>
        <p:nvSpPr>
          <p:cNvPr id="50" name="TextBox 75">
            <a:extLst>
              <a:ext uri="{FF2B5EF4-FFF2-40B4-BE49-F238E27FC236}">
                <a16:creationId xmlns:a16="http://schemas.microsoft.com/office/drawing/2014/main" id="{6A3AB152-05BC-2C39-2D0F-A9F508BB5E48}"/>
              </a:ext>
            </a:extLst>
          </p:cNvPr>
          <p:cNvSpPr txBox="1"/>
          <p:nvPr/>
        </p:nvSpPr>
        <p:spPr>
          <a:xfrm rot="218013">
            <a:off x="2007144" y="1812596"/>
            <a:ext cx="862095" cy="369332"/>
          </a:xfrm>
          <a:prstGeom prst="rect">
            <a:avLst/>
          </a:prstGeom>
          <a:noFill/>
        </p:spPr>
        <p:txBody>
          <a:bodyPr wrap="none" rtlCol="0">
            <a:spAutoFit/>
          </a:bodyPr>
          <a:lstStyle/>
          <a:p>
            <a:r>
              <a:rPr kumimoji="1" lang="en-US" altLang="zh-CN" dirty="0"/>
              <a:t>Point</a:t>
            </a:r>
            <a:r>
              <a:rPr kumimoji="1" lang="zh-CN" altLang="en-US" dirty="0"/>
              <a:t> </a:t>
            </a:r>
            <a:r>
              <a:rPr kumimoji="1" lang="en-US" altLang="zh-CN" dirty="0"/>
              <a:t>2</a:t>
            </a:r>
            <a:endParaRPr kumimoji="1" lang="zh-CN" altLang="en-US" dirty="0"/>
          </a:p>
        </p:txBody>
      </p:sp>
      <p:sp>
        <p:nvSpPr>
          <p:cNvPr id="51" name="Freeform 76">
            <a:extLst>
              <a:ext uri="{FF2B5EF4-FFF2-40B4-BE49-F238E27FC236}">
                <a16:creationId xmlns:a16="http://schemas.microsoft.com/office/drawing/2014/main" id="{52C8BD81-C208-480D-06D1-8CB7B432423C}"/>
              </a:ext>
            </a:extLst>
          </p:cNvPr>
          <p:cNvSpPr/>
          <p:nvPr/>
        </p:nvSpPr>
        <p:spPr>
          <a:xfrm>
            <a:off x="1162050" y="1811405"/>
            <a:ext cx="2209512" cy="411095"/>
          </a:xfrm>
          <a:custGeom>
            <a:avLst/>
            <a:gdLst>
              <a:gd name="connsiteX0" fmla="*/ 0 w 2184400"/>
              <a:gd name="connsiteY0" fmla="*/ 411095 h 411095"/>
              <a:gd name="connsiteX1" fmla="*/ 698500 w 2184400"/>
              <a:gd name="connsiteY1" fmla="*/ 17395 h 411095"/>
              <a:gd name="connsiteX2" fmla="*/ 2184400 w 2184400"/>
              <a:gd name="connsiteY2" fmla="*/ 106295 h 411095"/>
            </a:gdLst>
            <a:ahLst/>
            <a:cxnLst>
              <a:cxn ang="0">
                <a:pos x="connsiteX0" y="connsiteY0"/>
              </a:cxn>
              <a:cxn ang="0">
                <a:pos x="connsiteX1" y="connsiteY1"/>
              </a:cxn>
              <a:cxn ang="0">
                <a:pos x="connsiteX2" y="connsiteY2"/>
              </a:cxn>
            </a:cxnLst>
            <a:rect l="l" t="t" r="r" b="b"/>
            <a:pathLst>
              <a:path w="2184400" h="411095">
                <a:moveTo>
                  <a:pt x="0" y="411095"/>
                </a:moveTo>
                <a:cubicBezTo>
                  <a:pt x="167216" y="239645"/>
                  <a:pt x="334433" y="68195"/>
                  <a:pt x="698500" y="17395"/>
                </a:cubicBezTo>
                <a:cubicBezTo>
                  <a:pt x="1062567" y="-33405"/>
                  <a:pt x="1623483" y="36445"/>
                  <a:pt x="2184400" y="106295"/>
                </a:cubicBezTo>
              </a:path>
            </a:pathLst>
          </a:custGeom>
          <a:noFill/>
          <a:ln w="28575">
            <a:solidFill>
              <a:schemeClr val="tx2">
                <a:lumMod val="75000"/>
                <a:lumOff val="25000"/>
              </a:schemeClr>
            </a:solidFill>
            <a:prstDash val="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TextBox 77">
            <a:extLst>
              <a:ext uri="{FF2B5EF4-FFF2-40B4-BE49-F238E27FC236}">
                <a16:creationId xmlns:a16="http://schemas.microsoft.com/office/drawing/2014/main" id="{26C2BBE7-22AE-042A-038D-53B90E124E65}"/>
              </a:ext>
            </a:extLst>
          </p:cNvPr>
          <p:cNvSpPr txBox="1"/>
          <p:nvPr/>
        </p:nvSpPr>
        <p:spPr>
          <a:xfrm>
            <a:off x="1417019" y="3452199"/>
            <a:ext cx="862095" cy="369332"/>
          </a:xfrm>
          <a:prstGeom prst="rect">
            <a:avLst/>
          </a:prstGeom>
          <a:noFill/>
        </p:spPr>
        <p:txBody>
          <a:bodyPr wrap="none" rtlCol="0">
            <a:spAutoFit/>
          </a:bodyPr>
          <a:lstStyle/>
          <a:p>
            <a:r>
              <a:rPr kumimoji="1" lang="en-US" altLang="zh-CN" dirty="0"/>
              <a:t>Point</a:t>
            </a:r>
            <a:r>
              <a:rPr kumimoji="1" lang="zh-CN" altLang="en-US" dirty="0"/>
              <a:t> </a:t>
            </a:r>
            <a:r>
              <a:rPr kumimoji="1" lang="en-US" altLang="zh-CN" dirty="0"/>
              <a:t>3</a:t>
            </a:r>
            <a:endParaRPr kumimoji="1" lang="zh-CN" altLang="en-US" dirty="0"/>
          </a:p>
        </p:txBody>
      </p:sp>
      <p:sp>
        <p:nvSpPr>
          <p:cNvPr id="53" name="TextBox 78">
            <a:extLst>
              <a:ext uri="{FF2B5EF4-FFF2-40B4-BE49-F238E27FC236}">
                <a16:creationId xmlns:a16="http://schemas.microsoft.com/office/drawing/2014/main" id="{21CEC7BB-B0C2-47E8-B450-6CE2BB0DB942}"/>
              </a:ext>
            </a:extLst>
          </p:cNvPr>
          <p:cNvSpPr txBox="1"/>
          <p:nvPr/>
        </p:nvSpPr>
        <p:spPr>
          <a:xfrm>
            <a:off x="4135950" y="2534936"/>
            <a:ext cx="1135567" cy="369332"/>
          </a:xfrm>
          <a:prstGeom prst="rect">
            <a:avLst/>
          </a:prstGeom>
          <a:noFill/>
        </p:spPr>
        <p:txBody>
          <a:bodyPr wrap="none" rtlCol="0">
            <a:spAutoFit/>
          </a:bodyPr>
          <a:lstStyle/>
          <a:p>
            <a:pPr algn="ctr"/>
            <a:r>
              <a:rPr kumimoji="1" lang="en-US" altLang="zh-CN" dirty="0">
                <a:solidFill>
                  <a:schemeClr val="bg1"/>
                </a:solidFill>
              </a:rPr>
              <a:t>Surface</a:t>
            </a:r>
            <a:r>
              <a:rPr kumimoji="1" lang="zh-CN" altLang="en-US" dirty="0">
                <a:solidFill>
                  <a:schemeClr val="bg1"/>
                </a:solidFill>
              </a:rPr>
              <a:t> </a:t>
            </a:r>
            <a:r>
              <a:rPr kumimoji="1" lang="en-US" altLang="zh-CN" dirty="0">
                <a:solidFill>
                  <a:schemeClr val="bg1"/>
                </a:solidFill>
              </a:rPr>
              <a:t>ID</a:t>
            </a:r>
            <a:endParaRPr kumimoji="1" lang="zh-CN" altLang="en-US" dirty="0">
              <a:solidFill>
                <a:schemeClr val="bg1"/>
              </a:solidFill>
            </a:endParaRPr>
          </a:p>
        </p:txBody>
      </p:sp>
      <p:sp>
        <p:nvSpPr>
          <p:cNvPr id="54" name="Freeform 80">
            <a:extLst>
              <a:ext uri="{FF2B5EF4-FFF2-40B4-BE49-F238E27FC236}">
                <a16:creationId xmlns:a16="http://schemas.microsoft.com/office/drawing/2014/main" id="{11C7B047-B9A3-8B17-5C76-DBB12CA7665D}"/>
              </a:ext>
            </a:extLst>
          </p:cNvPr>
          <p:cNvSpPr/>
          <p:nvPr/>
        </p:nvSpPr>
        <p:spPr>
          <a:xfrm>
            <a:off x="3676703" y="1983504"/>
            <a:ext cx="1651539" cy="998048"/>
          </a:xfrm>
          <a:custGeom>
            <a:avLst/>
            <a:gdLst>
              <a:gd name="connsiteX0" fmla="*/ 0 w 1282700"/>
              <a:gd name="connsiteY0" fmla="*/ 0 h 774700"/>
              <a:gd name="connsiteX1" fmla="*/ 381000 w 1282700"/>
              <a:gd name="connsiteY1" fmla="*/ 635000 h 774700"/>
              <a:gd name="connsiteX2" fmla="*/ 1282700 w 1282700"/>
              <a:gd name="connsiteY2" fmla="*/ 774700 h 774700"/>
            </a:gdLst>
            <a:ahLst/>
            <a:cxnLst>
              <a:cxn ang="0">
                <a:pos x="connsiteX0" y="connsiteY0"/>
              </a:cxn>
              <a:cxn ang="0">
                <a:pos x="connsiteX1" y="connsiteY1"/>
              </a:cxn>
              <a:cxn ang="0">
                <a:pos x="connsiteX2" y="connsiteY2"/>
              </a:cxn>
            </a:cxnLst>
            <a:rect l="l" t="t" r="r" b="b"/>
            <a:pathLst>
              <a:path w="1282700" h="774700">
                <a:moveTo>
                  <a:pt x="0" y="0"/>
                </a:moveTo>
                <a:cubicBezTo>
                  <a:pt x="83608" y="252941"/>
                  <a:pt x="167217" y="505883"/>
                  <a:pt x="381000" y="635000"/>
                </a:cubicBezTo>
                <a:cubicBezTo>
                  <a:pt x="594783" y="764117"/>
                  <a:pt x="938741" y="769408"/>
                  <a:pt x="1282700" y="774700"/>
                </a:cubicBezTo>
              </a:path>
            </a:pathLst>
          </a:custGeom>
          <a:noFill/>
          <a:ln w="28575">
            <a:solidFill>
              <a:schemeClr val="tx2">
                <a:lumMod val="75000"/>
                <a:lumOff val="25000"/>
              </a:schemeClr>
            </a:solidFill>
            <a:prstDash val="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TextBox 81">
            <a:extLst>
              <a:ext uri="{FF2B5EF4-FFF2-40B4-BE49-F238E27FC236}">
                <a16:creationId xmlns:a16="http://schemas.microsoft.com/office/drawing/2014/main" id="{1A540002-D8E2-9A54-6CE6-8D6FC50CF77C}"/>
              </a:ext>
            </a:extLst>
          </p:cNvPr>
          <p:cNvSpPr txBox="1"/>
          <p:nvPr/>
        </p:nvSpPr>
        <p:spPr>
          <a:xfrm>
            <a:off x="3749700" y="3011580"/>
            <a:ext cx="1533881" cy="369332"/>
          </a:xfrm>
          <a:prstGeom prst="rect">
            <a:avLst/>
          </a:prstGeom>
          <a:noFill/>
        </p:spPr>
        <p:txBody>
          <a:bodyPr wrap="none" rtlCol="0">
            <a:spAutoFit/>
          </a:bodyPr>
          <a:lstStyle/>
          <a:p>
            <a:pPr algn="ctr"/>
            <a:r>
              <a:rPr kumimoji="1" lang="en-US" altLang="zh-CN" dirty="0">
                <a:solidFill>
                  <a:schemeClr val="bg1"/>
                </a:solidFill>
              </a:rPr>
              <a:t>Incident</a:t>
            </a:r>
            <a:r>
              <a:rPr kumimoji="1" lang="zh-CN" altLang="en-US" dirty="0">
                <a:solidFill>
                  <a:schemeClr val="bg1"/>
                </a:solidFill>
              </a:rPr>
              <a:t> </a:t>
            </a:r>
            <a:r>
              <a:rPr kumimoji="1" lang="en-US" altLang="zh-CN" dirty="0">
                <a:solidFill>
                  <a:schemeClr val="bg1"/>
                </a:solidFill>
              </a:rPr>
              <a:t>Angle</a:t>
            </a:r>
            <a:endParaRPr kumimoji="1" lang="zh-CN" altLang="en-US" dirty="0">
              <a:solidFill>
                <a:schemeClr val="bg1"/>
              </a:solidFill>
            </a:endParaRPr>
          </a:p>
        </p:txBody>
      </p:sp>
      <p:sp>
        <p:nvSpPr>
          <p:cNvPr id="56" name="Freeform 83">
            <a:extLst>
              <a:ext uri="{FF2B5EF4-FFF2-40B4-BE49-F238E27FC236}">
                <a16:creationId xmlns:a16="http://schemas.microsoft.com/office/drawing/2014/main" id="{AD0C3340-369E-7DA5-8ED1-327EB1519854}"/>
              </a:ext>
            </a:extLst>
          </p:cNvPr>
          <p:cNvSpPr/>
          <p:nvPr/>
        </p:nvSpPr>
        <p:spPr>
          <a:xfrm flipV="1">
            <a:off x="6243857" y="2981817"/>
            <a:ext cx="1740634" cy="53482"/>
          </a:xfrm>
          <a:custGeom>
            <a:avLst/>
            <a:gdLst>
              <a:gd name="connsiteX0" fmla="*/ 0 w 1282700"/>
              <a:gd name="connsiteY0" fmla="*/ 0 h 774700"/>
              <a:gd name="connsiteX1" fmla="*/ 381000 w 1282700"/>
              <a:gd name="connsiteY1" fmla="*/ 635000 h 774700"/>
              <a:gd name="connsiteX2" fmla="*/ 1282700 w 1282700"/>
              <a:gd name="connsiteY2" fmla="*/ 774700 h 774700"/>
            </a:gdLst>
            <a:ahLst/>
            <a:cxnLst>
              <a:cxn ang="0">
                <a:pos x="connsiteX0" y="connsiteY0"/>
              </a:cxn>
              <a:cxn ang="0">
                <a:pos x="connsiteX1" y="connsiteY1"/>
              </a:cxn>
              <a:cxn ang="0">
                <a:pos x="connsiteX2" y="connsiteY2"/>
              </a:cxn>
            </a:cxnLst>
            <a:rect l="l" t="t" r="r" b="b"/>
            <a:pathLst>
              <a:path w="1282700" h="774700">
                <a:moveTo>
                  <a:pt x="0" y="0"/>
                </a:moveTo>
                <a:cubicBezTo>
                  <a:pt x="83608" y="252941"/>
                  <a:pt x="167217" y="505883"/>
                  <a:pt x="381000" y="635000"/>
                </a:cubicBezTo>
                <a:cubicBezTo>
                  <a:pt x="594783" y="764117"/>
                  <a:pt x="938741" y="769408"/>
                  <a:pt x="1282700" y="774700"/>
                </a:cubicBezTo>
              </a:path>
            </a:pathLst>
          </a:custGeom>
          <a:noFill/>
          <a:ln w="28575">
            <a:solidFill>
              <a:schemeClr val="tx2">
                <a:lumMod val="75000"/>
                <a:lumOff val="25000"/>
              </a:schemeClr>
            </a:solidFill>
            <a:prstDash val="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TextBox 84">
            <a:extLst>
              <a:ext uri="{FF2B5EF4-FFF2-40B4-BE49-F238E27FC236}">
                <a16:creationId xmlns:a16="http://schemas.microsoft.com/office/drawing/2014/main" id="{B295D4D7-A874-A1E8-7393-307CB94BD3DD}"/>
              </a:ext>
            </a:extLst>
          </p:cNvPr>
          <p:cNvSpPr txBox="1"/>
          <p:nvPr/>
        </p:nvSpPr>
        <p:spPr>
          <a:xfrm>
            <a:off x="6244227" y="2647531"/>
            <a:ext cx="1351396" cy="369332"/>
          </a:xfrm>
          <a:prstGeom prst="rect">
            <a:avLst/>
          </a:prstGeom>
          <a:noFill/>
        </p:spPr>
        <p:txBody>
          <a:bodyPr wrap="none" rtlCol="0">
            <a:spAutoFit/>
          </a:bodyPr>
          <a:lstStyle/>
          <a:p>
            <a:pPr algn="ctr"/>
            <a:r>
              <a:rPr kumimoji="1" lang="en-US" altLang="zh-CN" dirty="0">
                <a:solidFill>
                  <a:schemeClr val="bg1"/>
                </a:solidFill>
              </a:rPr>
              <a:t>Attenuation</a:t>
            </a:r>
            <a:endParaRPr kumimoji="1" lang="zh-CN" altLang="en-US" dirty="0">
              <a:solidFill>
                <a:schemeClr val="bg1"/>
              </a:solidFill>
            </a:endParaRPr>
          </a:p>
        </p:txBody>
      </p:sp>
      <p:sp>
        <p:nvSpPr>
          <p:cNvPr id="58" name="TextBox 85">
            <a:extLst>
              <a:ext uri="{FF2B5EF4-FFF2-40B4-BE49-F238E27FC236}">
                <a16:creationId xmlns:a16="http://schemas.microsoft.com/office/drawing/2014/main" id="{C35FE63D-14BC-D396-2056-D9B595705DF7}"/>
              </a:ext>
            </a:extLst>
          </p:cNvPr>
          <p:cNvSpPr txBox="1"/>
          <p:nvPr/>
        </p:nvSpPr>
        <p:spPr>
          <a:xfrm>
            <a:off x="6244304" y="3014418"/>
            <a:ext cx="1493999" cy="369332"/>
          </a:xfrm>
          <a:prstGeom prst="rect">
            <a:avLst/>
          </a:prstGeom>
          <a:noFill/>
        </p:spPr>
        <p:txBody>
          <a:bodyPr wrap="none" rtlCol="0">
            <a:spAutoFit/>
          </a:bodyPr>
          <a:lstStyle/>
          <a:p>
            <a:pPr algn="ctr"/>
            <a:r>
              <a:rPr kumimoji="1" lang="en-US" altLang="zh-CN" dirty="0">
                <a:solidFill>
                  <a:schemeClr val="bg1"/>
                </a:solidFill>
              </a:rPr>
              <a:t>Phase</a:t>
            </a:r>
            <a:r>
              <a:rPr kumimoji="1" lang="zh-CN" altLang="en-US" dirty="0">
                <a:solidFill>
                  <a:schemeClr val="bg1"/>
                </a:solidFill>
              </a:rPr>
              <a:t> </a:t>
            </a:r>
            <a:r>
              <a:rPr kumimoji="1" lang="en-US" altLang="zh-CN" dirty="0">
                <a:solidFill>
                  <a:schemeClr val="bg1"/>
                </a:solidFill>
              </a:rPr>
              <a:t>Change</a:t>
            </a:r>
            <a:endParaRPr kumimoji="1" lang="zh-CN" altLang="en-US" dirty="0">
              <a:solidFill>
                <a:schemeClr val="bg1"/>
              </a:solidFill>
            </a:endParaRPr>
          </a:p>
        </p:txBody>
      </p:sp>
      <p:sp>
        <p:nvSpPr>
          <p:cNvPr id="59" name="TextBox 86">
            <a:extLst>
              <a:ext uri="{FF2B5EF4-FFF2-40B4-BE49-F238E27FC236}">
                <a16:creationId xmlns:a16="http://schemas.microsoft.com/office/drawing/2014/main" id="{50906F08-1A9F-D8AB-8CCD-BDE943081C22}"/>
              </a:ext>
            </a:extLst>
          </p:cNvPr>
          <p:cNvSpPr txBox="1"/>
          <p:nvPr/>
        </p:nvSpPr>
        <p:spPr>
          <a:xfrm>
            <a:off x="8101408" y="1309598"/>
            <a:ext cx="905569" cy="461665"/>
          </a:xfrm>
          <a:prstGeom prst="rect">
            <a:avLst/>
          </a:prstGeom>
          <a:noFill/>
        </p:spPr>
        <p:txBody>
          <a:bodyPr wrap="none" rtlCol="0">
            <a:spAutoFit/>
          </a:bodyPr>
          <a:lstStyle/>
          <a:p>
            <a:pPr algn="ctr"/>
            <a:r>
              <a:rPr kumimoji="1" lang="en-US" altLang="zh-CN" sz="2400" b="1" dirty="0"/>
              <a:t>Point</a:t>
            </a:r>
            <a:endParaRPr kumimoji="1" lang="zh-CN" altLang="en-US" sz="2400" b="1" dirty="0"/>
          </a:p>
        </p:txBody>
      </p:sp>
      <p:sp>
        <p:nvSpPr>
          <p:cNvPr id="60" name="TextBox 87">
            <a:extLst>
              <a:ext uri="{FF2B5EF4-FFF2-40B4-BE49-F238E27FC236}">
                <a16:creationId xmlns:a16="http://schemas.microsoft.com/office/drawing/2014/main" id="{9D1C07DD-8C5F-5AA5-B486-1D849CA5D277}"/>
              </a:ext>
            </a:extLst>
          </p:cNvPr>
          <p:cNvSpPr txBox="1"/>
          <p:nvPr/>
        </p:nvSpPr>
        <p:spPr>
          <a:xfrm>
            <a:off x="9252513" y="1296898"/>
            <a:ext cx="703975" cy="461665"/>
          </a:xfrm>
          <a:prstGeom prst="rect">
            <a:avLst/>
          </a:prstGeom>
          <a:noFill/>
        </p:spPr>
        <p:txBody>
          <a:bodyPr wrap="none" rtlCol="0">
            <a:spAutoFit/>
          </a:bodyPr>
          <a:lstStyle/>
          <a:p>
            <a:pPr algn="ctr"/>
            <a:r>
              <a:rPr kumimoji="1" lang="en-US" altLang="zh-CN" sz="2400" b="1" dirty="0"/>
              <a:t>Ray</a:t>
            </a:r>
            <a:endParaRPr kumimoji="1" lang="zh-CN" altLang="en-US" sz="2400" b="1" dirty="0"/>
          </a:p>
        </p:txBody>
      </p:sp>
      <p:sp>
        <p:nvSpPr>
          <p:cNvPr id="61" name="TextBox 88">
            <a:extLst>
              <a:ext uri="{FF2B5EF4-FFF2-40B4-BE49-F238E27FC236}">
                <a16:creationId xmlns:a16="http://schemas.microsoft.com/office/drawing/2014/main" id="{1692ACCE-DFED-4109-5D05-BF6255D8A84B}"/>
              </a:ext>
            </a:extLst>
          </p:cNvPr>
          <p:cNvSpPr txBox="1"/>
          <p:nvPr/>
        </p:nvSpPr>
        <p:spPr>
          <a:xfrm>
            <a:off x="10104213" y="1309598"/>
            <a:ext cx="1002455" cy="461665"/>
          </a:xfrm>
          <a:prstGeom prst="rect">
            <a:avLst/>
          </a:prstGeom>
          <a:noFill/>
        </p:spPr>
        <p:txBody>
          <a:bodyPr wrap="none" rtlCol="0">
            <a:spAutoFit/>
          </a:bodyPr>
          <a:lstStyle/>
          <a:p>
            <a:pPr algn="ctr"/>
            <a:r>
              <a:rPr kumimoji="1" lang="en-US" altLang="zh-CN" sz="2400" b="1" dirty="0"/>
              <a:t>TX-RX</a:t>
            </a:r>
            <a:endParaRPr kumimoji="1" lang="zh-CN" altLang="en-US" sz="2400" b="1" dirty="0"/>
          </a:p>
        </p:txBody>
      </p:sp>
      <p:sp>
        <p:nvSpPr>
          <p:cNvPr id="62" name="TextBox 89">
            <a:extLst>
              <a:ext uri="{FF2B5EF4-FFF2-40B4-BE49-F238E27FC236}">
                <a16:creationId xmlns:a16="http://schemas.microsoft.com/office/drawing/2014/main" id="{92962819-8DDF-E32B-BC4D-6CDD631EBB6E}"/>
              </a:ext>
            </a:extLst>
          </p:cNvPr>
          <p:cNvSpPr txBox="1"/>
          <p:nvPr/>
        </p:nvSpPr>
        <p:spPr>
          <a:xfrm>
            <a:off x="11318591" y="1313653"/>
            <a:ext cx="564578" cy="461665"/>
          </a:xfrm>
          <a:prstGeom prst="rect">
            <a:avLst/>
          </a:prstGeom>
          <a:noFill/>
        </p:spPr>
        <p:txBody>
          <a:bodyPr wrap="none" rtlCol="0">
            <a:spAutoFit/>
          </a:bodyPr>
          <a:lstStyle/>
          <a:p>
            <a:pPr algn="ctr"/>
            <a:r>
              <a:rPr kumimoji="1" lang="en-US" altLang="zh-CN" sz="2400" b="1" dirty="0"/>
              <a:t>RX</a:t>
            </a:r>
            <a:endParaRPr kumimoji="1" lang="zh-CN" altLang="en-US" sz="2400" b="1" dirty="0"/>
          </a:p>
        </p:txBody>
      </p:sp>
      <p:sp>
        <p:nvSpPr>
          <p:cNvPr id="63" name="Oval 90">
            <a:extLst>
              <a:ext uri="{FF2B5EF4-FFF2-40B4-BE49-F238E27FC236}">
                <a16:creationId xmlns:a16="http://schemas.microsoft.com/office/drawing/2014/main" id="{08C1A3CA-A295-611C-269B-18AF3F6DA2D7}"/>
              </a:ext>
            </a:extLst>
          </p:cNvPr>
          <p:cNvSpPr/>
          <p:nvPr/>
        </p:nvSpPr>
        <p:spPr>
          <a:xfrm>
            <a:off x="8392087" y="1887071"/>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Oval 91">
            <a:extLst>
              <a:ext uri="{FF2B5EF4-FFF2-40B4-BE49-F238E27FC236}">
                <a16:creationId xmlns:a16="http://schemas.microsoft.com/office/drawing/2014/main" id="{DE8F997F-B11D-9C38-E2C4-676C3D067B9A}"/>
              </a:ext>
            </a:extLst>
          </p:cNvPr>
          <p:cNvSpPr/>
          <p:nvPr/>
        </p:nvSpPr>
        <p:spPr>
          <a:xfrm>
            <a:off x="8392087" y="2405327"/>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Oval 92">
            <a:extLst>
              <a:ext uri="{FF2B5EF4-FFF2-40B4-BE49-F238E27FC236}">
                <a16:creationId xmlns:a16="http://schemas.microsoft.com/office/drawing/2014/main" id="{933D3C8F-E1E8-A148-5A6B-332A294B8436}"/>
              </a:ext>
            </a:extLst>
          </p:cNvPr>
          <p:cNvSpPr/>
          <p:nvPr/>
        </p:nvSpPr>
        <p:spPr>
          <a:xfrm>
            <a:off x="8392087" y="2907201"/>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Oval 93">
            <a:extLst>
              <a:ext uri="{FF2B5EF4-FFF2-40B4-BE49-F238E27FC236}">
                <a16:creationId xmlns:a16="http://schemas.microsoft.com/office/drawing/2014/main" id="{169ACD37-08D3-CEBE-C2BF-74701B852F43}"/>
              </a:ext>
            </a:extLst>
          </p:cNvPr>
          <p:cNvSpPr/>
          <p:nvPr/>
        </p:nvSpPr>
        <p:spPr>
          <a:xfrm>
            <a:off x="8394321" y="3395956"/>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Oval 94">
            <a:extLst>
              <a:ext uri="{FF2B5EF4-FFF2-40B4-BE49-F238E27FC236}">
                <a16:creationId xmlns:a16="http://schemas.microsoft.com/office/drawing/2014/main" id="{E7BCE9E6-4629-275F-A321-158FA9FCAFBA}"/>
              </a:ext>
            </a:extLst>
          </p:cNvPr>
          <p:cNvSpPr/>
          <p:nvPr/>
        </p:nvSpPr>
        <p:spPr>
          <a:xfrm>
            <a:off x="8392434" y="3889100"/>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Oval 95">
            <a:extLst>
              <a:ext uri="{FF2B5EF4-FFF2-40B4-BE49-F238E27FC236}">
                <a16:creationId xmlns:a16="http://schemas.microsoft.com/office/drawing/2014/main" id="{9CF68F24-8743-D071-065A-70F0F7DAD35E}"/>
              </a:ext>
            </a:extLst>
          </p:cNvPr>
          <p:cNvSpPr/>
          <p:nvPr/>
        </p:nvSpPr>
        <p:spPr>
          <a:xfrm>
            <a:off x="9464800" y="2115984"/>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9" name="Straight Arrow Connector 97">
            <a:extLst>
              <a:ext uri="{FF2B5EF4-FFF2-40B4-BE49-F238E27FC236}">
                <a16:creationId xmlns:a16="http://schemas.microsoft.com/office/drawing/2014/main" id="{4E57B0F8-C14A-9040-DD88-AB4B7D683E0F}"/>
              </a:ext>
            </a:extLst>
          </p:cNvPr>
          <p:cNvCxnSpPr>
            <a:cxnSpLocks/>
            <a:stCxn id="56" idx="2"/>
          </p:cNvCxnSpPr>
          <p:nvPr/>
        </p:nvCxnSpPr>
        <p:spPr>
          <a:xfrm flipV="1">
            <a:off x="7984491" y="2115984"/>
            <a:ext cx="390014" cy="865833"/>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0" name="Straight Arrow Connector 98">
            <a:extLst>
              <a:ext uri="{FF2B5EF4-FFF2-40B4-BE49-F238E27FC236}">
                <a16:creationId xmlns:a16="http://schemas.microsoft.com/office/drawing/2014/main" id="{70B671F7-98EE-EC9F-CCBC-7293701DF739}"/>
              </a:ext>
            </a:extLst>
          </p:cNvPr>
          <p:cNvCxnSpPr>
            <a:cxnSpLocks/>
            <a:endCxn id="64" idx="2"/>
          </p:cNvCxnSpPr>
          <p:nvPr/>
        </p:nvCxnSpPr>
        <p:spPr>
          <a:xfrm flipV="1">
            <a:off x="8002073" y="2549789"/>
            <a:ext cx="390014" cy="421469"/>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1" name="Straight Arrow Connector 101">
            <a:extLst>
              <a:ext uri="{FF2B5EF4-FFF2-40B4-BE49-F238E27FC236}">
                <a16:creationId xmlns:a16="http://schemas.microsoft.com/office/drawing/2014/main" id="{4FC4D44E-73E8-6125-6D0C-DF41F8F2ECEB}"/>
              </a:ext>
            </a:extLst>
          </p:cNvPr>
          <p:cNvCxnSpPr>
            <a:cxnSpLocks/>
            <a:endCxn id="65" idx="2"/>
          </p:cNvCxnSpPr>
          <p:nvPr/>
        </p:nvCxnSpPr>
        <p:spPr>
          <a:xfrm>
            <a:off x="7984491" y="2971258"/>
            <a:ext cx="407596" cy="80405"/>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2" name="Straight Arrow Connector 104">
            <a:extLst>
              <a:ext uri="{FF2B5EF4-FFF2-40B4-BE49-F238E27FC236}">
                <a16:creationId xmlns:a16="http://schemas.microsoft.com/office/drawing/2014/main" id="{6D402542-A261-D5F1-CD88-FC49B8F5DF77}"/>
              </a:ext>
            </a:extLst>
          </p:cNvPr>
          <p:cNvCxnSpPr>
            <a:cxnSpLocks/>
            <a:endCxn id="66" idx="2"/>
          </p:cNvCxnSpPr>
          <p:nvPr/>
        </p:nvCxnSpPr>
        <p:spPr>
          <a:xfrm>
            <a:off x="7984491" y="2981552"/>
            <a:ext cx="409830" cy="558866"/>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3" name="Straight Arrow Connector 107">
            <a:extLst>
              <a:ext uri="{FF2B5EF4-FFF2-40B4-BE49-F238E27FC236}">
                <a16:creationId xmlns:a16="http://schemas.microsoft.com/office/drawing/2014/main" id="{F0507F25-4896-0269-5953-26F8EE7C66F1}"/>
              </a:ext>
            </a:extLst>
          </p:cNvPr>
          <p:cNvCxnSpPr>
            <a:cxnSpLocks/>
            <a:endCxn id="67" idx="2"/>
          </p:cNvCxnSpPr>
          <p:nvPr/>
        </p:nvCxnSpPr>
        <p:spPr>
          <a:xfrm>
            <a:off x="7982604" y="2995081"/>
            <a:ext cx="409830" cy="1038481"/>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111">
            <a:extLst>
              <a:ext uri="{FF2B5EF4-FFF2-40B4-BE49-F238E27FC236}">
                <a16:creationId xmlns:a16="http://schemas.microsoft.com/office/drawing/2014/main" id="{1559C7BA-CB4E-9B06-188A-77DAB91861ED}"/>
              </a:ext>
            </a:extLst>
          </p:cNvPr>
          <p:cNvCxnSpPr>
            <a:cxnSpLocks/>
            <a:endCxn id="68" idx="2"/>
          </p:cNvCxnSpPr>
          <p:nvPr/>
        </p:nvCxnSpPr>
        <p:spPr>
          <a:xfrm>
            <a:off x="8681336" y="1999023"/>
            <a:ext cx="783464" cy="261423"/>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Arrow Connector 113">
            <a:extLst>
              <a:ext uri="{FF2B5EF4-FFF2-40B4-BE49-F238E27FC236}">
                <a16:creationId xmlns:a16="http://schemas.microsoft.com/office/drawing/2014/main" id="{06D3F747-4969-AB50-2774-1E0302BEA6C4}"/>
              </a:ext>
            </a:extLst>
          </p:cNvPr>
          <p:cNvCxnSpPr>
            <a:cxnSpLocks/>
            <a:endCxn id="68" idx="3"/>
          </p:cNvCxnSpPr>
          <p:nvPr/>
        </p:nvCxnSpPr>
        <p:spPr>
          <a:xfrm flipV="1">
            <a:off x="8720402" y="2362596"/>
            <a:ext cx="785315" cy="181276"/>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116">
            <a:extLst>
              <a:ext uri="{FF2B5EF4-FFF2-40B4-BE49-F238E27FC236}">
                <a16:creationId xmlns:a16="http://schemas.microsoft.com/office/drawing/2014/main" id="{24057D63-9875-CBBE-85C2-D6A534969279}"/>
              </a:ext>
            </a:extLst>
          </p:cNvPr>
          <p:cNvCxnSpPr>
            <a:cxnSpLocks/>
          </p:cNvCxnSpPr>
          <p:nvPr/>
        </p:nvCxnSpPr>
        <p:spPr>
          <a:xfrm>
            <a:off x="8653905" y="3543607"/>
            <a:ext cx="743394" cy="141273"/>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77" name="Oval 119">
            <a:extLst>
              <a:ext uri="{FF2B5EF4-FFF2-40B4-BE49-F238E27FC236}">
                <a16:creationId xmlns:a16="http://schemas.microsoft.com/office/drawing/2014/main" id="{A9FB31D8-F864-30FA-6A9A-04EBE9CD5E30}"/>
              </a:ext>
            </a:extLst>
          </p:cNvPr>
          <p:cNvSpPr/>
          <p:nvPr/>
        </p:nvSpPr>
        <p:spPr>
          <a:xfrm>
            <a:off x="9464800" y="3569942"/>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Straight Arrow Connector 121">
            <a:extLst>
              <a:ext uri="{FF2B5EF4-FFF2-40B4-BE49-F238E27FC236}">
                <a16:creationId xmlns:a16="http://schemas.microsoft.com/office/drawing/2014/main" id="{31655A9F-6F0B-E2B0-CAFC-25BAF120E12C}"/>
              </a:ext>
            </a:extLst>
          </p:cNvPr>
          <p:cNvCxnSpPr>
            <a:cxnSpLocks/>
            <a:endCxn id="77" idx="2"/>
          </p:cNvCxnSpPr>
          <p:nvPr/>
        </p:nvCxnSpPr>
        <p:spPr>
          <a:xfrm flipV="1">
            <a:off x="8706528" y="3714404"/>
            <a:ext cx="758272" cy="316807"/>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79" name="Oval 124">
            <a:extLst>
              <a:ext uri="{FF2B5EF4-FFF2-40B4-BE49-F238E27FC236}">
                <a16:creationId xmlns:a16="http://schemas.microsoft.com/office/drawing/2014/main" id="{372E9CC0-A3A2-446A-D555-8902B3A8ADA1}"/>
              </a:ext>
            </a:extLst>
          </p:cNvPr>
          <p:cNvSpPr/>
          <p:nvPr/>
        </p:nvSpPr>
        <p:spPr>
          <a:xfrm>
            <a:off x="9464800" y="2866499"/>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0" name="Straight Arrow Connector 125">
            <a:extLst>
              <a:ext uri="{FF2B5EF4-FFF2-40B4-BE49-F238E27FC236}">
                <a16:creationId xmlns:a16="http://schemas.microsoft.com/office/drawing/2014/main" id="{25254F35-0D7B-6846-E2EC-6D55FC9F1C61}"/>
              </a:ext>
            </a:extLst>
          </p:cNvPr>
          <p:cNvCxnSpPr>
            <a:cxnSpLocks/>
            <a:stCxn id="65" idx="6"/>
            <a:endCxn id="79" idx="2"/>
          </p:cNvCxnSpPr>
          <p:nvPr/>
        </p:nvCxnSpPr>
        <p:spPr>
          <a:xfrm flipV="1">
            <a:off x="8671487" y="3010961"/>
            <a:ext cx="793313" cy="40702"/>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81" name="Oval 128">
            <a:extLst>
              <a:ext uri="{FF2B5EF4-FFF2-40B4-BE49-F238E27FC236}">
                <a16:creationId xmlns:a16="http://schemas.microsoft.com/office/drawing/2014/main" id="{50DBAA0D-56AD-7ED9-7425-DE880EAC9E76}"/>
              </a:ext>
            </a:extLst>
          </p:cNvPr>
          <p:cNvSpPr/>
          <p:nvPr/>
        </p:nvSpPr>
        <p:spPr>
          <a:xfrm>
            <a:off x="10473918" y="3196125"/>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2" name="Straight Arrow Connector 129">
            <a:extLst>
              <a:ext uri="{FF2B5EF4-FFF2-40B4-BE49-F238E27FC236}">
                <a16:creationId xmlns:a16="http://schemas.microsoft.com/office/drawing/2014/main" id="{4DB10053-7B7F-39B8-93D0-E9859CD3D9EF}"/>
              </a:ext>
            </a:extLst>
          </p:cNvPr>
          <p:cNvCxnSpPr>
            <a:cxnSpLocks/>
            <a:endCxn id="81" idx="2"/>
          </p:cNvCxnSpPr>
          <p:nvPr/>
        </p:nvCxnSpPr>
        <p:spPr>
          <a:xfrm>
            <a:off x="9716463" y="3002677"/>
            <a:ext cx="757455" cy="337910"/>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83" name="Straight Arrow Connector 131">
            <a:extLst>
              <a:ext uri="{FF2B5EF4-FFF2-40B4-BE49-F238E27FC236}">
                <a16:creationId xmlns:a16="http://schemas.microsoft.com/office/drawing/2014/main" id="{A6EB11E6-A342-A75E-3A66-86EFC7868278}"/>
              </a:ext>
            </a:extLst>
          </p:cNvPr>
          <p:cNvCxnSpPr>
            <a:cxnSpLocks/>
            <a:stCxn id="77" idx="6"/>
            <a:endCxn id="81" idx="3"/>
          </p:cNvCxnSpPr>
          <p:nvPr/>
        </p:nvCxnSpPr>
        <p:spPr>
          <a:xfrm flipV="1">
            <a:off x="9744200" y="3442737"/>
            <a:ext cx="770635" cy="271667"/>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84" name="Oval 136">
            <a:extLst>
              <a:ext uri="{FF2B5EF4-FFF2-40B4-BE49-F238E27FC236}">
                <a16:creationId xmlns:a16="http://schemas.microsoft.com/office/drawing/2014/main" id="{72642FF5-ECB4-3CB8-386D-968AE12C0F25}"/>
              </a:ext>
            </a:extLst>
          </p:cNvPr>
          <p:cNvSpPr/>
          <p:nvPr/>
        </p:nvSpPr>
        <p:spPr>
          <a:xfrm>
            <a:off x="10469111" y="2115984"/>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5" name="Straight Arrow Connector 137">
            <a:extLst>
              <a:ext uri="{FF2B5EF4-FFF2-40B4-BE49-F238E27FC236}">
                <a16:creationId xmlns:a16="http://schemas.microsoft.com/office/drawing/2014/main" id="{F9673C38-3052-517C-0A6D-607CCC6AE3EF}"/>
              </a:ext>
            </a:extLst>
          </p:cNvPr>
          <p:cNvCxnSpPr>
            <a:cxnSpLocks/>
            <a:endCxn id="84" idx="2"/>
          </p:cNvCxnSpPr>
          <p:nvPr/>
        </p:nvCxnSpPr>
        <p:spPr>
          <a:xfrm>
            <a:off x="9738981" y="2260446"/>
            <a:ext cx="730130" cy="0"/>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86" name="Oval 141">
            <a:extLst>
              <a:ext uri="{FF2B5EF4-FFF2-40B4-BE49-F238E27FC236}">
                <a16:creationId xmlns:a16="http://schemas.microsoft.com/office/drawing/2014/main" id="{F0E61B39-E969-CB9D-8B51-B158F0446581}"/>
              </a:ext>
            </a:extLst>
          </p:cNvPr>
          <p:cNvSpPr/>
          <p:nvPr/>
        </p:nvSpPr>
        <p:spPr>
          <a:xfrm>
            <a:off x="11486580" y="2674699"/>
            <a:ext cx="279400" cy="288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7" name="Straight Arrow Connector 143">
            <a:extLst>
              <a:ext uri="{FF2B5EF4-FFF2-40B4-BE49-F238E27FC236}">
                <a16:creationId xmlns:a16="http://schemas.microsoft.com/office/drawing/2014/main" id="{8CE4CC95-A013-88B7-AC69-6357F7DF5829}"/>
              </a:ext>
            </a:extLst>
          </p:cNvPr>
          <p:cNvCxnSpPr>
            <a:cxnSpLocks/>
            <a:stCxn id="84" idx="6"/>
            <a:endCxn id="86" idx="2"/>
          </p:cNvCxnSpPr>
          <p:nvPr/>
        </p:nvCxnSpPr>
        <p:spPr>
          <a:xfrm>
            <a:off x="10748511" y="2260446"/>
            <a:ext cx="738069" cy="558715"/>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88" name="Straight Arrow Connector 146">
            <a:extLst>
              <a:ext uri="{FF2B5EF4-FFF2-40B4-BE49-F238E27FC236}">
                <a16:creationId xmlns:a16="http://schemas.microsoft.com/office/drawing/2014/main" id="{47037946-A624-E397-D3DA-660B882F9919}"/>
              </a:ext>
            </a:extLst>
          </p:cNvPr>
          <p:cNvCxnSpPr>
            <a:cxnSpLocks/>
            <a:stCxn id="81" idx="6"/>
            <a:endCxn id="86" idx="2"/>
          </p:cNvCxnSpPr>
          <p:nvPr/>
        </p:nvCxnSpPr>
        <p:spPr>
          <a:xfrm flipV="1">
            <a:off x="10753318" y="2819161"/>
            <a:ext cx="733262" cy="521426"/>
          </a:xfrm>
          <a:prstGeom prst="straightConnector1">
            <a:avLst/>
          </a:prstGeom>
          <a:ln w="28575">
            <a:solidFill>
              <a:schemeClr val="tx2">
                <a:lumMod val="75000"/>
                <a:lumOff val="25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89" name="TextBox 150">
            <a:extLst>
              <a:ext uri="{FF2B5EF4-FFF2-40B4-BE49-F238E27FC236}">
                <a16:creationId xmlns:a16="http://schemas.microsoft.com/office/drawing/2014/main" id="{D5B35756-84E5-CE82-012C-952682312A6D}"/>
              </a:ext>
            </a:extLst>
          </p:cNvPr>
          <p:cNvSpPr txBox="1"/>
          <p:nvPr/>
        </p:nvSpPr>
        <p:spPr>
          <a:xfrm>
            <a:off x="11207374" y="2923419"/>
            <a:ext cx="796693" cy="646331"/>
          </a:xfrm>
          <a:prstGeom prst="rect">
            <a:avLst/>
          </a:prstGeom>
          <a:noFill/>
        </p:spPr>
        <p:txBody>
          <a:bodyPr wrap="none" rtlCol="0">
            <a:spAutoFit/>
          </a:bodyPr>
          <a:lstStyle/>
          <a:p>
            <a:pPr algn="ctr"/>
            <a:r>
              <a:rPr kumimoji="1" lang="en-US" altLang="zh-CN" dirty="0"/>
              <a:t>Rx</a:t>
            </a:r>
            <a:r>
              <a:rPr kumimoji="1" lang="zh-CN" altLang="en-US" dirty="0"/>
              <a:t> </a:t>
            </a:r>
            <a:endParaRPr kumimoji="1" lang="en-US" altLang="zh-CN" dirty="0"/>
          </a:p>
          <a:p>
            <a:pPr algn="ctr"/>
            <a:r>
              <a:rPr kumimoji="1" lang="en-US" altLang="zh-CN" dirty="0"/>
              <a:t>Power</a:t>
            </a:r>
            <a:endParaRPr kumimoji="1" lang="zh-CN" altLang="en-US" dirty="0"/>
          </a:p>
        </p:txBody>
      </p:sp>
      <p:cxnSp>
        <p:nvCxnSpPr>
          <p:cNvPr id="90" name="Straight Arrow Connector 163">
            <a:extLst>
              <a:ext uri="{FF2B5EF4-FFF2-40B4-BE49-F238E27FC236}">
                <a16:creationId xmlns:a16="http://schemas.microsoft.com/office/drawing/2014/main" id="{5C0D6CCA-714B-6D19-56AF-82677B80CF80}"/>
              </a:ext>
            </a:extLst>
          </p:cNvPr>
          <p:cNvCxnSpPr/>
          <p:nvPr/>
        </p:nvCxnSpPr>
        <p:spPr>
          <a:xfrm>
            <a:off x="5502253" y="2032000"/>
            <a:ext cx="1266847" cy="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164">
            <a:extLst>
              <a:ext uri="{FF2B5EF4-FFF2-40B4-BE49-F238E27FC236}">
                <a16:creationId xmlns:a16="http://schemas.microsoft.com/office/drawing/2014/main" id="{1C8D2D24-68F7-5CBD-003D-EF093EB24BAD}"/>
              </a:ext>
            </a:extLst>
          </p:cNvPr>
          <p:cNvCxnSpPr>
            <a:cxnSpLocks/>
          </p:cNvCxnSpPr>
          <p:nvPr/>
        </p:nvCxnSpPr>
        <p:spPr>
          <a:xfrm flipV="1">
            <a:off x="5574583" y="1181100"/>
            <a:ext cx="0" cy="941910"/>
          </a:xfrm>
          <a:prstGeom prst="straightConnector1">
            <a:avLst/>
          </a:prstGeom>
          <a:ln w="31750">
            <a:solidFill>
              <a:schemeClr val="tx1"/>
            </a:solidFill>
            <a:tailEnd type="arrow" w="med" len="med"/>
          </a:ln>
        </p:spPr>
        <p:style>
          <a:lnRef idx="2">
            <a:schemeClr val="accent1"/>
          </a:lnRef>
          <a:fillRef idx="0">
            <a:schemeClr val="accent1"/>
          </a:fillRef>
          <a:effectRef idx="1">
            <a:schemeClr val="accent1"/>
          </a:effectRef>
          <a:fontRef idx="minor">
            <a:schemeClr val="tx1"/>
          </a:fontRef>
        </p:style>
      </p:cxnSp>
      <p:sp>
        <p:nvSpPr>
          <p:cNvPr id="92" name="TextBox 166">
            <a:extLst>
              <a:ext uri="{FF2B5EF4-FFF2-40B4-BE49-F238E27FC236}">
                <a16:creationId xmlns:a16="http://schemas.microsoft.com/office/drawing/2014/main" id="{43A7BB37-1809-29BF-6672-DCF61AB7C352}"/>
              </a:ext>
            </a:extLst>
          </p:cNvPr>
          <p:cNvSpPr txBox="1"/>
          <p:nvPr/>
        </p:nvSpPr>
        <p:spPr>
          <a:xfrm>
            <a:off x="6035746" y="2026701"/>
            <a:ext cx="1357744" cy="338554"/>
          </a:xfrm>
          <a:prstGeom prst="rect">
            <a:avLst/>
          </a:prstGeom>
          <a:noFill/>
        </p:spPr>
        <p:txBody>
          <a:bodyPr wrap="none" rtlCol="0">
            <a:spAutoFit/>
          </a:bodyPr>
          <a:lstStyle/>
          <a:p>
            <a:pPr algn="ctr"/>
            <a:r>
              <a:rPr kumimoji="1" lang="en-US" altLang="zh-CN" sz="1600" dirty="0">
                <a:solidFill>
                  <a:schemeClr val="bg1"/>
                </a:solidFill>
              </a:rPr>
              <a:t>Incident</a:t>
            </a:r>
            <a:r>
              <a:rPr kumimoji="1" lang="zh-CN" altLang="en-US" sz="1600" dirty="0">
                <a:solidFill>
                  <a:schemeClr val="bg1"/>
                </a:solidFill>
              </a:rPr>
              <a:t> </a:t>
            </a:r>
            <a:r>
              <a:rPr kumimoji="1" lang="en-US" altLang="zh-CN" sz="1600" dirty="0">
                <a:solidFill>
                  <a:schemeClr val="bg1"/>
                </a:solidFill>
              </a:rPr>
              <a:t>angle</a:t>
            </a:r>
            <a:endParaRPr kumimoji="1" lang="zh-CN" altLang="en-US" sz="1600" dirty="0">
              <a:solidFill>
                <a:schemeClr val="bg1"/>
              </a:solidFill>
            </a:endParaRPr>
          </a:p>
        </p:txBody>
      </p:sp>
      <p:sp>
        <p:nvSpPr>
          <p:cNvPr id="93" name="Freeform 167">
            <a:extLst>
              <a:ext uri="{FF2B5EF4-FFF2-40B4-BE49-F238E27FC236}">
                <a16:creationId xmlns:a16="http://schemas.microsoft.com/office/drawing/2014/main" id="{0B38AA8E-33CF-68F6-54EB-30EA9AAFEBED}"/>
              </a:ext>
            </a:extLst>
          </p:cNvPr>
          <p:cNvSpPr/>
          <p:nvPr/>
        </p:nvSpPr>
        <p:spPr>
          <a:xfrm>
            <a:off x="5600700" y="1712617"/>
            <a:ext cx="450481" cy="319382"/>
          </a:xfrm>
          <a:custGeom>
            <a:avLst/>
            <a:gdLst>
              <a:gd name="connsiteX0" fmla="*/ 0 w 800100"/>
              <a:gd name="connsiteY0" fmla="*/ 0 h 508000"/>
              <a:gd name="connsiteX1" fmla="*/ 393700 w 800100"/>
              <a:gd name="connsiteY1" fmla="*/ 101600 h 508000"/>
              <a:gd name="connsiteX2" fmla="*/ 800100 w 800100"/>
              <a:gd name="connsiteY2" fmla="*/ 508000 h 508000"/>
            </a:gdLst>
            <a:ahLst/>
            <a:cxnLst>
              <a:cxn ang="0">
                <a:pos x="connsiteX0" y="connsiteY0"/>
              </a:cxn>
              <a:cxn ang="0">
                <a:pos x="connsiteX1" y="connsiteY1"/>
              </a:cxn>
              <a:cxn ang="0">
                <a:pos x="connsiteX2" y="connsiteY2"/>
              </a:cxn>
            </a:cxnLst>
            <a:rect l="l" t="t" r="r" b="b"/>
            <a:pathLst>
              <a:path w="800100" h="508000">
                <a:moveTo>
                  <a:pt x="0" y="0"/>
                </a:moveTo>
                <a:cubicBezTo>
                  <a:pt x="130175" y="8466"/>
                  <a:pt x="260350" y="16933"/>
                  <a:pt x="393700" y="101600"/>
                </a:cubicBezTo>
                <a:cubicBezTo>
                  <a:pt x="527050" y="186267"/>
                  <a:pt x="663575" y="347133"/>
                  <a:pt x="800100" y="508000"/>
                </a:cubicBezTo>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Freeform 168">
            <a:extLst>
              <a:ext uri="{FF2B5EF4-FFF2-40B4-BE49-F238E27FC236}">
                <a16:creationId xmlns:a16="http://schemas.microsoft.com/office/drawing/2014/main" id="{12AA04B7-4115-FAAE-318A-8AB33DF7CF52}"/>
              </a:ext>
            </a:extLst>
          </p:cNvPr>
          <p:cNvSpPr/>
          <p:nvPr/>
        </p:nvSpPr>
        <p:spPr>
          <a:xfrm>
            <a:off x="5586561" y="1425621"/>
            <a:ext cx="951710" cy="591901"/>
          </a:xfrm>
          <a:custGeom>
            <a:avLst/>
            <a:gdLst>
              <a:gd name="connsiteX0" fmla="*/ 0 w 800100"/>
              <a:gd name="connsiteY0" fmla="*/ 0 h 508000"/>
              <a:gd name="connsiteX1" fmla="*/ 393700 w 800100"/>
              <a:gd name="connsiteY1" fmla="*/ 101600 h 508000"/>
              <a:gd name="connsiteX2" fmla="*/ 800100 w 800100"/>
              <a:gd name="connsiteY2" fmla="*/ 508000 h 508000"/>
            </a:gdLst>
            <a:ahLst/>
            <a:cxnLst>
              <a:cxn ang="0">
                <a:pos x="connsiteX0" y="connsiteY0"/>
              </a:cxn>
              <a:cxn ang="0">
                <a:pos x="connsiteX1" y="connsiteY1"/>
              </a:cxn>
              <a:cxn ang="0">
                <a:pos x="connsiteX2" y="connsiteY2"/>
              </a:cxn>
            </a:cxnLst>
            <a:rect l="l" t="t" r="r" b="b"/>
            <a:pathLst>
              <a:path w="800100" h="508000">
                <a:moveTo>
                  <a:pt x="0" y="0"/>
                </a:moveTo>
                <a:cubicBezTo>
                  <a:pt x="130175" y="8466"/>
                  <a:pt x="260350" y="16933"/>
                  <a:pt x="393700" y="101600"/>
                </a:cubicBezTo>
                <a:cubicBezTo>
                  <a:pt x="527050" y="186267"/>
                  <a:pt x="663575" y="347133"/>
                  <a:pt x="800100" y="508000"/>
                </a:cubicBezTo>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TextBox 169">
            <a:extLst>
              <a:ext uri="{FF2B5EF4-FFF2-40B4-BE49-F238E27FC236}">
                <a16:creationId xmlns:a16="http://schemas.microsoft.com/office/drawing/2014/main" id="{1FEF2AC9-8268-2FCE-8502-C0CEEEA75593}"/>
              </a:ext>
            </a:extLst>
          </p:cNvPr>
          <p:cNvSpPr txBox="1"/>
          <p:nvPr/>
        </p:nvSpPr>
        <p:spPr>
          <a:xfrm>
            <a:off x="4460879" y="1170975"/>
            <a:ext cx="1053494" cy="830997"/>
          </a:xfrm>
          <a:prstGeom prst="rect">
            <a:avLst/>
          </a:prstGeom>
          <a:noFill/>
        </p:spPr>
        <p:txBody>
          <a:bodyPr wrap="none" rtlCol="0">
            <a:spAutoFit/>
          </a:bodyPr>
          <a:lstStyle/>
          <a:p>
            <a:pPr algn="ctr"/>
            <a:r>
              <a:rPr kumimoji="1" lang="en-US" altLang="zh-CN" sz="1600" dirty="0">
                <a:solidFill>
                  <a:schemeClr val="bg1"/>
                </a:solidFill>
              </a:rPr>
              <a:t>Amplitude</a:t>
            </a:r>
          </a:p>
          <a:p>
            <a:pPr algn="ctr"/>
            <a:r>
              <a:rPr kumimoji="1" lang="en-US" altLang="zh-CN" sz="1600" dirty="0">
                <a:solidFill>
                  <a:schemeClr val="bg1"/>
                </a:solidFill>
              </a:rPr>
              <a:t>&amp;</a:t>
            </a:r>
            <a:r>
              <a:rPr kumimoji="1" lang="zh-CN" altLang="en-US" sz="1600" dirty="0">
                <a:solidFill>
                  <a:schemeClr val="bg1"/>
                </a:solidFill>
              </a:rPr>
              <a:t> </a:t>
            </a:r>
            <a:r>
              <a:rPr kumimoji="1" lang="en-US" altLang="zh-CN" sz="1600" dirty="0">
                <a:solidFill>
                  <a:schemeClr val="bg1"/>
                </a:solidFill>
              </a:rPr>
              <a:t>Phase</a:t>
            </a:r>
            <a:r>
              <a:rPr kumimoji="1" lang="zh-CN" altLang="en-US" sz="1600" dirty="0">
                <a:solidFill>
                  <a:schemeClr val="bg1"/>
                </a:solidFill>
              </a:rPr>
              <a:t> </a:t>
            </a:r>
            <a:endParaRPr kumimoji="1" lang="en-US" altLang="zh-CN" sz="1600" dirty="0">
              <a:solidFill>
                <a:schemeClr val="bg1"/>
              </a:solidFill>
            </a:endParaRPr>
          </a:p>
          <a:p>
            <a:pPr algn="ctr"/>
            <a:r>
              <a:rPr kumimoji="1" lang="en-US" altLang="zh-CN" sz="1600" dirty="0">
                <a:solidFill>
                  <a:schemeClr val="bg1"/>
                </a:solidFill>
              </a:rPr>
              <a:t>Change</a:t>
            </a:r>
            <a:endParaRPr kumimoji="1" lang="zh-CN" altLang="en-US" sz="1600" dirty="0">
              <a:solidFill>
                <a:schemeClr val="bg1"/>
              </a:solidFill>
            </a:endParaRPr>
          </a:p>
        </p:txBody>
      </p:sp>
      <p:sp>
        <p:nvSpPr>
          <p:cNvPr id="96" name="TextBox 172">
            <a:extLst>
              <a:ext uri="{FF2B5EF4-FFF2-40B4-BE49-F238E27FC236}">
                <a16:creationId xmlns:a16="http://schemas.microsoft.com/office/drawing/2014/main" id="{8D3C1ED4-F4FB-BC0A-3684-0A3E2FCBBC11}"/>
              </a:ext>
            </a:extLst>
          </p:cNvPr>
          <p:cNvSpPr txBox="1"/>
          <p:nvPr/>
        </p:nvSpPr>
        <p:spPr>
          <a:xfrm>
            <a:off x="5917246" y="1680407"/>
            <a:ext cx="1730821" cy="338554"/>
          </a:xfrm>
          <a:prstGeom prst="rect">
            <a:avLst/>
          </a:prstGeom>
          <a:noFill/>
        </p:spPr>
        <p:txBody>
          <a:bodyPr wrap="square">
            <a:spAutoFit/>
          </a:bodyPr>
          <a:lstStyle/>
          <a:p>
            <a:r>
              <a:rPr kumimoji="1" lang="en-US" altLang="zh-CN" sz="1600" dirty="0">
                <a:solidFill>
                  <a:schemeClr val="bg1"/>
                </a:solidFill>
              </a:rPr>
              <a:t>Surface</a:t>
            </a:r>
            <a:r>
              <a:rPr kumimoji="1" lang="zh-CN" altLang="en-US" sz="1600" dirty="0">
                <a:solidFill>
                  <a:schemeClr val="bg1"/>
                </a:solidFill>
              </a:rPr>
              <a:t> </a:t>
            </a:r>
            <a:r>
              <a:rPr kumimoji="1" lang="en-US" altLang="zh-CN" sz="1600" dirty="0">
                <a:solidFill>
                  <a:schemeClr val="bg1"/>
                </a:solidFill>
              </a:rPr>
              <a:t>1</a:t>
            </a:r>
            <a:endParaRPr lang="zh-CN" altLang="en-US" sz="1600" dirty="0">
              <a:solidFill>
                <a:schemeClr val="bg1"/>
              </a:solidFill>
            </a:endParaRPr>
          </a:p>
        </p:txBody>
      </p:sp>
      <p:sp>
        <p:nvSpPr>
          <p:cNvPr id="97" name="TextBox 173">
            <a:extLst>
              <a:ext uri="{FF2B5EF4-FFF2-40B4-BE49-F238E27FC236}">
                <a16:creationId xmlns:a16="http://schemas.microsoft.com/office/drawing/2014/main" id="{CABE9F2E-C87F-BF14-296E-7C7C1B17EDB1}"/>
              </a:ext>
            </a:extLst>
          </p:cNvPr>
          <p:cNvSpPr txBox="1"/>
          <p:nvPr/>
        </p:nvSpPr>
        <p:spPr>
          <a:xfrm>
            <a:off x="5740545" y="1163254"/>
            <a:ext cx="1730821" cy="338554"/>
          </a:xfrm>
          <a:prstGeom prst="rect">
            <a:avLst/>
          </a:prstGeom>
          <a:noFill/>
        </p:spPr>
        <p:txBody>
          <a:bodyPr wrap="square">
            <a:spAutoFit/>
          </a:bodyPr>
          <a:lstStyle/>
          <a:p>
            <a:r>
              <a:rPr kumimoji="1" lang="en-US" altLang="zh-CN" sz="1600" dirty="0">
                <a:solidFill>
                  <a:schemeClr val="bg1"/>
                </a:solidFill>
              </a:rPr>
              <a:t>Surface</a:t>
            </a:r>
            <a:r>
              <a:rPr kumimoji="1" lang="zh-CN" altLang="en-US" sz="1600" dirty="0">
                <a:solidFill>
                  <a:schemeClr val="bg1"/>
                </a:solidFill>
              </a:rPr>
              <a:t> </a:t>
            </a:r>
            <a:r>
              <a:rPr kumimoji="1" lang="en-US" altLang="zh-CN" sz="1600" dirty="0">
                <a:solidFill>
                  <a:schemeClr val="bg1"/>
                </a:solidFill>
              </a:rPr>
              <a:t>2</a:t>
            </a:r>
            <a:endParaRPr lang="zh-CN" altLang="en-US" sz="1600" dirty="0">
              <a:solidFill>
                <a:schemeClr val="bg1"/>
              </a:solidFill>
            </a:endParaRPr>
          </a:p>
        </p:txBody>
      </p:sp>
    </p:spTree>
    <p:extLst>
      <p:ext uri="{BB962C8B-B14F-4D97-AF65-F5344CB8AC3E}">
        <p14:creationId xmlns:p14="http://schemas.microsoft.com/office/powerpoint/2010/main" val="263554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10B99-5DE6-93FD-57F2-2953E9DA6A1C}"/>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EA148ECB-A56E-FC13-832E-19F05837DDC6}"/>
              </a:ext>
            </a:extLst>
          </p:cNvPr>
          <p:cNvSpPr>
            <a:spLocks noGrp="1"/>
          </p:cNvSpPr>
          <p:nvPr>
            <p:ph type="title"/>
          </p:nvPr>
        </p:nvSpPr>
        <p:spPr>
          <a:xfrm>
            <a:off x="623392" y="228600"/>
            <a:ext cx="9601067" cy="638944"/>
          </a:xfrm>
        </p:spPr>
        <p:txBody>
          <a:bodyPr>
            <a:normAutofit/>
          </a:bodyPr>
          <a:lstStyle/>
          <a:p>
            <a:r>
              <a:rPr lang="en-US" altLang="zh-CN" dirty="0">
                <a:solidFill>
                  <a:srgbClr val="FFCF05"/>
                </a:solidFill>
              </a:rPr>
              <a:t>Framework: a toy example</a:t>
            </a:r>
          </a:p>
        </p:txBody>
      </p:sp>
      <p:sp>
        <p:nvSpPr>
          <p:cNvPr id="4" name="灯片编号占位符 3">
            <a:extLst>
              <a:ext uri="{FF2B5EF4-FFF2-40B4-BE49-F238E27FC236}">
                <a16:creationId xmlns:a16="http://schemas.microsoft.com/office/drawing/2014/main" id="{7C4AF7D8-A7A0-CBDC-521D-94922583A7F1}"/>
              </a:ext>
            </a:extLst>
          </p:cNvPr>
          <p:cNvSpPr>
            <a:spLocks noGrp="1"/>
          </p:cNvSpPr>
          <p:nvPr>
            <p:ph type="sldNum" sz="quarter" idx="12"/>
          </p:nvPr>
        </p:nvSpPr>
        <p:spPr/>
        <p:txBody>
          <a:bodyPr/>
          <a:lstStyle/>
          <a:p>
            <a:fld id="{B6F15528-21DE-4FAA-801E-634DDDAF4B2B}" type="slidenum">
              <a:rPr lang="en-US" smtClean="0"/>
              <a:t>9</a:t>
            </a:fld>
            <a:endParaRPr lang="en-US" dirty="0"/>
          </a:p>
        </p:txBody>
      </p:sp>
      <p:sp>
        <p:nvSpPr>
          <p:cNvPr id="5" name="内容占位符 1">
            <a:extLst>
              <a:ext uri="{FF2B5EF4-FFF2-40B4-BE49-F238E27FC236}">
                <a16:creationId xmlns:a16="http://schemas.microsoft.com/office/drawing/2014/main" id="{EFE5B5E0-7C06-14FE-DCD5-1991C4FDB162}"/>
              </a:ext>
            </a:extLst>
          </p:cNvPr>
          <p:cNvSpPr txBox="1">
            <a:spLocks/>
          </p:cNvSpPr>
          <p:nvPr/>
        </p:nvSpPr>
        <p:spPr>
          <a:xfrm>
            <a:off x="629254" y="1425647"/>
            <a:ext cx="4628584" cy="1429185"/>
          </a:xfrm>
          <a:prstGeom prst="rect">
            <a:avLst/>
          </a:prstGeom>
        </p:spPr>
        <p:txBody>
          <a:bodyPr vert="horz" lIns="91440" tIns="45720" rIns="91440" bIns="45720" rtlCol="0">
            <a:norm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2000" dirty="0">
                <a:solidFill>
                  <a:srgbClr val="FFCF05"/>
                </a:solidFill>
                <a:ea typeface="宋体" panose="02010600030101010101" pitchFamily="2" charset="-122"/>
              </a:rPr>
              <a:t>Ray tracing </a:t>
            </a:r>
            <a:r>
              <a:rPr lang="en-US" altLang="zh-CN" sz="2000" dirty="0">
                <a:solidFill>
                  <a:schemeClr val="bg1"/>
                </a:solidFill>
                <a:ea typeface="宋体" panose="02010600030101010101" pitchFamily="2" charset="-122"/>
              </a:rPr>
              <a:t>could help to find all propagation paths in the given OSM by Shooting and Bouncing Rays (SBR) method. </a:t>
            </a:r>
          </a:p>
        </p:txBody>
      </p:sp>
      <p:pic>
        <p:nvPicPr>
          <p:cNvPr id="10" name="Picture 1">
            <a:extLst>
              <a:ext uri="{FF2B5EF4-FFF2-40B4-BE49-F238E27FC236}">
                <a16:creationId xmlns:a16="http://schemas.microsoft.com/office/drawing/2014/main" id="{D6FE1C5E-04DD-B8B0-EAE2-9C8E72A76067}"/>
              </a:ext>
            </a:extLst>
          </p:cNvPr>
          <p:cNvPicPr>
            <a:picLocks noChangeAspect="1"/>
          </p:cNvPicPr>
          <p:nvPr/>
        </p:nvPicPr>
        <p:blipFill>
          <a:blip r:embed="rId3"/>
          <a:stretch>
            <a:fillRect/>
          </a:stretch>
        </p:blipFill>
        <p:spPr>
          <a:xfrm>
            <a:off x="3090535" y="2886047"/>
            <a:ext cx="876300" cy="1168400"/>
          </a:xfrm>
          <a:prstGeom prst="rect">
            <a:avLst/>
          </a:prstGeom>
        </p:spPr>
      </p:pic>
      <p:grpSp>
        <p:nvGrpSpPr>
          <p:cNvPr id="13" name="组合 12">
            <a:extLst>
              <a:ext uri="{FF2B5EF4-FFF2-40B4-BE49-F238E27FC236}">
                <a16:creationId xmlns:a16="http://schemas.microsoft.com/office/drawing/2014/main" id="{ED97B5F2-BD61-6459-A4C0-389FF4B69D66}"/>
              </a:ext>
            </a:extLst>
          </p:cNvPr>
          <p:cNvGrpSpPr/>
          <p:nvPr/>
        </p:nvGrpSpPr>
        <p:grpSpPr>
          <a:xfrm>
            <a:off x="6991758" y="4678322"/>
            <a:ext cx="763712" cy="986461"/>
            <a:chOff x="10437988" y="3212765"/>
            <a:chExt cx="763712" cy="986461"/>
          </a:xfrm>
        </p:grpSpPr>
        <p:pic>
          <p:nvPicPr>
            <p:cNvPr id="11" name="Picture 72">
              <a:extLst>
                <a:ext uri="{FF2B5EF4-FFF2-40B4-BE49-F238E27FC236}">
                  <a16:creationId xmlns:a16="http://schemas.microsoft.com/office/drawing/2014/main" id="{E50CF297-DBD4-585B-BF2D-5DA15A4D88B4}"/>
                </a:ext>
              </a:extLst>
            </p:cNvPr>
            <p:cNvPicPr>
              <a:picLocks noChangeAspect="1"/>
            </p:cNvPicPr>
            <p:nvPr/>
          </p:nvPicPr>
          <p:blipFill>
            <a:blip r:embed="rId4"/>
            <a:stretch>
              <a:fillRect/>
            </a:stretch>
          </p:blipFill>
          <p:spPr>
            <a:xfrm>
              <a:off x="10437988" y="3212765"/>
              <a:ext cx="763712" cy="986461"/>
            </a:xfrm>
            <a:prstGeom prst="rect">
              <a:avLst/>
            </a:prstGeom>
          </p:spPr>
        </p:pic>
        <p:sp>
          <p:nvSpPr>
            <p:cNvPr id="12" name="TextBox 73">
              <a:extLst>
                <a:ext uri="{FF2B5EF4-FFF2-40B4-BE49-F238E27FC236}">
                  <a16:creationId xmlns:a16="http://schemas.microsoft.com/office/drawing/2014/main" id="{D3218D04-1D60-3BF3-F437-FF1A4B17238A}"/>
                </a:ext>
              </a:extLst>
            </p:cNvPr>
            <p:cNvSpPr txBox="1"/>
            <p:nvPr/>
          </p:nvSpPr>
          <p:spPr>
            <a:xfrm>
              <a:off x="10612896" y="3212765"/>
              <a:ext cx="413896" cy="338554"/>
            </a:xfrm>
            <a:prstGeom prst="rect">
              <a:avLst/>
            </a:prstGeom>
            <a:noFill/>
          </p:spPr>
          <p:txBody>
            <a:bodyPr wrap="none" rtlCol="0">
              <a:spAutoFit/>
            </a:bodyPr>
            <a:lstStyle/>
            <a:p>
              <a:r>
                <a:rPr lang="en-CN" sz="1600" b="1"/>
                <a:t>RX</a:t>
              </a:r>
              <a:endParaRPr lang="en-CN" sz="1600" b="1" dirty="0"/>
            </a:p>
          </p:txBody>
        </p:sp>
      </p:grpSp>
      <p:sp>
        <p:nvSpPr>
          <p:cNvPr id="14" name="Data 50">
            <a:extLst>
              <a:ext uri="{FF2B5EF4-FFF2-40B4-BE49-F238E27FC236}">
                <a16:creationId xmlns:a16="http://schemas.microsoft.com/office/drawing/2014/main" id="{7610AE88-6E69-2E34-74E2-487E20BF90FF}"/>
              </a:ext>
            </a:extLst>
          </p:cNvPr>
          <p:cNvSpPr/>
          <p:nvPr/>
        </p:nvSpPr>
        <p:spPr>
          <a:xfrm rot="1233104">
            <a:off x="4345579" y="5011163"/>
            <a:ext cx="1063327" cy="639314"/>
          </a:xfrm>
          <a:prstGeom prst="flowChartInputOutput">
            <a:avLst/>
          </a:pr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cxnSp>
        <p:nvCxnSpPr>
          <p:cNvPr id="15" name="Straight Arrow Connector 42">
            <a:extLst>
              <a:ext uri="{FF2B5EF4-FFF2-40B4-BE49-F238E27FC236}">
                <a16:creationId xmlns:a16="http://schemas.microsoft.com/office/drawing/2014/main" id="{89A7DBE2-DD1A-9A4F-C2C3-CAE07AF585D1}"/>
              </a:ext>
            </a:extLst>
          </p:cNvPr>
          <p:cNvCxnSpPr>
            <a:cxnSpLocks/>
            <a:stCxn id="12" idx="2"/>
            <a:endCxn id="26" idx="6"/>
          </p:cNvCxnSpPr>
          <p:nvPr/>
        </p:nvCxnSpPr>
        <p:spPr>
          <a:xfrm flipH="1">
            <a:off x="4970551" y="5016876"/>
            <a:ext cx="2403063" cy="245058"/>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42">
            <a:extLst>
              <a:ext uri="{FF2B5EF4-FFF2-40B4-BE49-F238E27FC236}">
                <a16:creationId xmlns:a16="http://schemas.microsoft.com/office/drawing/2014/main" id="{B25C081D-05B8-6073-B0A2-CD8EBB2F185A}"/>
              </a:ext>
            </a:extLst>
          </p:cNvPr>
          <p:cNvCxnSpPr>
            <a:cxnSpLocks/>
            <a:stCxn id="26" idx="2"/>
            <a:endCxn id="10" idx="3"/>
          </p:cNvCxnSpPr>
          <p:nvPr/>
        </p:nvCxnSpPr>
        <p:spPr>
          <a:xfrm flipH="1" flipV="1">
            <a:off x="3966835" y="3470247"/>
            <a:ext cx="822954" cy="1791687"/>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82">
            <a:extLst>
              <a:ext uri="{FF2B5EF4-FFF2-40B4-BE49-F238E27FC236}">
                <a16:creationId xmlns:a16="http://schemas.microsoft.com/office/drawing/2014/main" id="{7A7AC1EA-8C61-20E1-CE77-4269A4C75684}"/>
              </a:ext>
            </a:extLst>
          </p:cNvPr>
          <p:cNvSpPr/>
          <p:nvPr/>
        </p:nvSpPr>
        <p:spPr>
          <a:xfrm>
            <a:off x="4789789" y="5171553"/>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Data 50">
            <a:extLst>
              <a:ext uri="{FF2B5EF4-FFF2-40B4-BE49-F238E27FC236}">
                <a16:creationId xmlns:a16="http://schemas.microsoft.com/office/drawing/2014/main" id="{3CC0305E-6A93-5941-B850-4AEC202FB5FC}"/>
              </a:ext>
            </a:extLst>
          </p:cNvPr>
          <p:cNvSpPr/>
          <p:nvPr/>
        </p:nvSpPr>
        <p:spPr>
          <a:xfrm rot="16200000">
            <a:off x="5661548" y="2462280"/>
            <a:ext cx="1429183" cy="776528"/>
          </a:xfrm>
          <a:prstGeom prst="flowChartInputOutput">
            <a:avLst/>
          </a:prstGeom>
          <a:blipFill>
            <a:blip r:embed="rId6"/>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solidFill>
                <a:srgbClr val="77E6F4"/>
              </a:solidFill>
            </a:endParaRPr>
          </a:p>
        </p:txBody>
      </p:sp>
      <p:sp>
        <p:nvSpPr>
          <p:cNvPr id="21" name="Oval 82">
            <a:extLst>
              <a:ext uri="{FF2B5EF4-FFF2-40B4-BE49-F238E27FC236}">
                <a16:creationId xmlns:a16="http://schemas.microsoft.com/office/drawing/2014/main" id="{CDEFAD06-D1CD-A677-417C-B3CD6D2EB206}"/>
              </a:ext>
            </a:extLst>
          </p:cNvPr>
          <p:cNvSpPr/>
          <p:nvPr/>
        </p:nvSpPr>
        <p:spPr>
          <a:xfrm>
            <a:off x="6297165" y="2760202"/>
            <a:ext cx="180762" cy="180762"/>
          </a:xfrm>
          <a:prstGeom prst="ellipse">
            <a:avLst/>
          </a:prstGeom>
          <a:gradFill flip="none" rotWithShape="1">
            <a:gsLst>
              <a:gs pos="0">
                <a:srgbClr val="A0FC66"/>
              </a:gs>
              <a:gs pos="41000">
                <a:srgbClr val="7EC550"/>
              </a:gs>
              <a:gs pos="75000">
                <a:srgbClr val="48712E"/>
              </a:gs>
              <a:gs pos="100000">
                <a:schemeClr val="accent6">
                  <a:lumMod val="75000"/>
                </a:schemeClr>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2" name="Straight Arrow Connector 42">
            <a:extLst>
              <a:ext uri="{FF2B5EF4-FFF2-40B4-BE49-F238E27FC236}">
                <a16:creationId xmlns:a16="http://schemas.microsoft.com/office/drawing/2014/main" id="{1539382D-E9A6-A4A5-4244-819372915DB0}"/>
              </a:ext>
            </a:extLst>
          </p:cNvPr>
          <p:cNvCxnSpPr>
            <a:cxnSpLocks/>
            <a:stCxn id="21" idx="2"/>
            <a:endCxn id="10" idx="3"/>
          </p:cNvCxnSpPr>
          <p:nvPr/>
        </p:nvCxnSpPr>
        <p:spPr>
          <a:xfrm flipH="1">
            <a:off x="3966835" y="2850583"/>
            <a:ext cx="2330330" cy="619664"/>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42">
            <a:extLst>
              <a:ext uri="{FF2B5EF4-FFF2-40B4-BE49-F238E27FC236}">
                <a16:creationId xmlns:a16="http://schemas.microsoft.com/office/drawing/2014/main" id="{53637969-ACCA-829F-4C67-DCBF6A4DA5BA}"/>
              </a:ext>
            </a:extLst>
          </p:cNvPr>
          <p:cNvCxnSpPr>
            <a:cxnSpLocks/>
            <a:stCxn id="12" idx="0"/>
            <a:endCxn id="21" idx="6"/>
          </p:cNvCxnSpPr>
          <p:nvPr/>
        </p:nvCxnSpPr>
        <p:spPr>
          <a:xfrm flipH="1" flipV="1">
            <a:off x="6477927" y="2850583"/>
            <a:ext cx="895687" cy="1827739"/>
          </a:xfrm>
          <a:prstGeom prst="straightConnector1">
            <a:avLst/>
          </a:prstGeom>
          <a:ln w="317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内容占位符 1">
            <a:extLst>
              <a:ext uri="{FF2B5EF4-FFF2-40B4-BE49-F238E27FC236}">
                <a16:creationId xmlns:a16="http://schemas.microsoft.com/office/drawing/2014/main" id="{CA0858C8-F0FB-4F58-47D2-9BCDE7147894}"/>
              </a:ext>
            </a:extLst>
          </p:cNvPr>
          <p:cNvSpPr txBox="1">
            <a:spLocks/>
          </p:cNvSpPr>
          <p:nvPr/>
        </p:nvSpPr>
        <p:spPr>
          <a:xfrm>
            <a:off x="7786282" y="5197903"/>
            <a:ext cx="4552346" cy="1279097"/>
          </a:xfrm>
          <a:prstGeom prst="rect">
            <a:avLst/>
          </a:prstGeom>
        </p:spPr>
        <p:txBody>
          <a:bodyPr vert="horz" lIns="91440" tIns="45720" rIns="91440" bIns="45720" rtlCol="0">
            <a:norm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2000" dirty="0">
                <a:solidFill>
                  <a:schemeClr val="bg1"/>
                </a:solidFill>
                <a:ea typeface="宋体" panose="02010600030101010101" pitchFamily="2" charset="-122"/>
              </a:rPr>
              <a:t>With the </a:t>
            </a:r>
            <a:r>
              <a:rPr lang="en-US" altLang="zh-CN" sz="2000" dirty="0">
                <a:solidFill>
                  <a:srgbClr val="FFCF05"/>
                </a:solidFill>
                <a:ea typeface="宋体" panose="02010600030101010101" pitchFamily="2" charset="-122"/>
              </a:rPr>
              <a:t>RF domain rendering</a:t>
            </a:r>
            <a:r>
              <a:rPr lang="en-US" altLang="zh-CN" sz="2000" dirty="0">
                <a:solidFill>
                  <a:schemeClr val="bg1"/>
                </a:solidFill>
                <a:ea typeface="宋体" panose="02010600030101010101" pitchFamily="2" charset="-122"/>
              </a:rPr>
              <a:t>, complex signals arriving at the RX from all paths could be obtained. </a:t>
            </a:r>
          </a:p>
        </p:txBody>
      </p:sp>
      <p:sp>
        <p:nvSpPr>
          <p:cNvPr id="45" name="TextBox 48">
            <a:extLst>
              <a:ext uri="{FF2B5EF4-FFF2-40B4-BE49-F238E27FC236}">
                <a16:creationId xmlns:a16="http://schemas.microsoft.com/office/drawing/2014/main" id="{82019903-A166-1D33-D86B-4F45587C2CC5}"/>
              </a:ext>
            </a:extLst>
          </p:cNvPr>
          <p:cNvSpPr txBox="1"/>
          <p:nvPr/>
        </p:nvSpPr>
        <p:spPr>
          <a:xfrm rot="1297238">
            <a:off x="5758348" y="1966675"/>
            <a:ext cx="135135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Material #2</a:t>
            </a:r>
            <a:endParaRPr lang="en-CN" sz="1600" dirty="0">
              <a:solidFill>
                <a:schemeClr val="bg1"/>
              </a:solidFill>
            </a:endParaRPr>
          </a:p>
        </p:txBody>
      </p:sp>
      <p:sp>
        <p:nvSpPr>
          <p:cNvPr id="46" name="TextBox 48">
            <a:extLst>
              <a:ext uri="{FF2B5EF4-FFF2-40B4-BE49-F238E27FC236}">
                <a16:creationId xmlns:a16="http://schemas.microsoft.com/office/drawing/2014/main" id="{84D37C13-7BEC-D45A-33CB-4666390E82C4}"/>
              </a:ext>
            </a:extLst>
          </p:cNvPr>
          <p:cNvSpPr txBox="1"/>
          <p:nvPr/>
        </p:nvSpPr>
        <p:spPr>
          <a:xfrm rot="1260000">
            <a:off x="3890697" y="5561717"/>
            <a:ext cx="1351354" cy="33855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Material #1</a:t>
            </a:r>
            <a:endParaRPr lang="en-CN" sz="1600" dirty="0">
              <a:solidFill>
                <a:schemeClr val="bg1"/>
              </a:solidFill>
            </a:endParaRPr>
          </a:p>
        </p:txBody>
      </p:sp>
      <mc:AlternateContent xmlns:mc="http://schemas.openxmlformats.org/markup-compatibility/2006" xmlns:a14="http://schemas.microsoft.com/office/drawing/2010/main">
        <mc:Choice Requires="a14">
          <p:sp>
            <p:nvSpPr>
              <p:cNvPr id="51" name="TextBox 51">
                <a:extLst>
                  <a:ext uri="{FF2B5EF4-FFF2-40B4-BE49-F238E27FC236}">
                    <a16:creationId xmlns:a16="http://schemas.microsoft.com/office/drawing/2014/main" id="{231E4DED-C4B8-6E8A-FEB6-143160A77B46}"/>
                  </a:ext>
                </a:extLst>
              </p:cNvPr>
              <p:cNvSpPr txBox="1"/>
              <p:nvPr/>
            </p:nvSpPr>
            <p:spPr>
              <a:xfrm>
                <a:off x="7346617" y="4260257"/>
                <a:ext cx="822020" cy="4296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solidFill>
                              <a:latin typeface="Cambria Math" panose="02040503050406030204" pitchFamily="18" charset="0"/>
                            </a:rPr>
                          </m:ctrlPr>
                        </m:sSubSupPr>
                        <m:e>
                          <m:r>
                            <a:rPr lang="en-US" sz="2000" b="0" i="1" smtClean="0">
                              <a:solidFill>
                                <a:schemeClr val="bg1"/>
                              </a:solidFill>
                              <a:latin typeface="Cambria Math" panose="02040503050406030204" pitchFamily="18" charset="0"/>
                            </a:rPr>
                            <m:t>𝑆</m:t>
                          </m:r>
                        </m:e>
                        <m:sub>
                          <m:r>
                            <a:rPr lang="en-US" sz="2000" b="0" i="1" smtClean="0">
                              <a:solidFill>
                                <a:schemeClr val="bg1"/>
                              </a:solidFill>
                              <a:latin typeface="Cambria Math" panose="02040503050406030204" pitchFamily="18" charset="0"/>
                            </a:rPr>
                            <m:t>𝑟𝑎𝑦</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𝑟𝑥</m:t>
                          </m:r>
                        </m:sup>
                      </m:sSubSup>
                    </m:oMath>
                  </m:oMathPara>
                </a14:m>
                <a:endParaRPr lang="en-US" sz="2000" b="0" dirty="0">
                  <a:solidFill>
                    <a:schemeClr val="bg1"/>
                  </a:solidFill>
                </a:endParaRPr>
              </a:p>
            </p:txBody>
          </p:sp>
        </mc:Choice>
        <mc:Fallback xmlns="">
          <p:sp>
            <p:nvSpPr>
              <p:cNvPr id="51" name="TextBox 51">
                <a:extLst>
                  <a:ext uri="{FF2B5EF4-FFF2-40B4-BE49-F238E27FC236}">
                    <a16:creationId xmlns:a16="http://schemas.microsoft.com/office/drawing/2014/main" id="{231E4DED-C4B8-6E8A-FEB6-143160A77B46}"/>
                  </a:ext>
                </a:extLst>
              </p:cNvPr>
              <p:cNvSpPr txBox="1">
                <a:spLocks noRot="1" noChangeAspect="1" noMove="1" noResize="1" noEditPoints="1" noAdjustHandles="1" noChangeArrowheads="1" noChangeShapeType="1" noTextEdit="1"/>
              </p:cNvSpPr>
              <p:nvPr/>
            </p:nvSpPr>
            <p:spPr>
              <a:xfrm>
                <a:off x="7346617" y="4260257"/>
                <a:ext cx="822020" cy="429605"/>
              </a:xfrm>
              <a:prstGeom prst="rect">
                <a:avLst/>
              </a:prstGeom>
              <a:blipFill>
                <a:blip r:embed="rId7"/>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74306E7-0B37-DCA2-B10C-D8489F161D4F}"/>
                  </a:ext>
                </a:extLst>
              </p:cNvPr>
              <p:cNvSpPr txBox="1"/>
              <p:nvPr/>
            </p:nvSpPr>
            <p:spPr>
              <a:xfrm>
                <a:off x="6419055" y="5106735"/>
                <a:ext cx="822020" cy="429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solidFill>
                              <a:latin typeface="Cambria Math" panose="02040503050406030204" pitchFamily="18" charset="0"/>
                            </a:rPr>
                          </m:ctrlPr>
                        </m:sSubSupPr>
                        <m:e>
                          <m:r>
                            <a:rPr lang="en-US" sz="2000" b="0" i="1" smtClean="0">
                              <a:solidFill>
                                <a:schemeClr val="bg1"/>
                              </a:solidFill>
                              <a:latin typeface="Cambria Math" panose="02040503050406030204" pitchFamily="18" charset="0"/>
                            </a:rPr>
                            <m:t>𝑆</m:t>
                          </m:r>
                        </m:e>
                        <m:sub>
                          <m:r>
                            <a:rPr lang="en-US" sz="2000" b="0" i="1" smtClean="0">
                              <a:solidFill>
                                <a:schemeClr val="bg1"/>
                              </a:solidFill>
                              <a:latin typeface="Cambria Math" panose="02040503050406030204" pitchFamily="18" charset="0"/>
                            </a:rPr>
                            <m:t>𝑟𝑎𝑦</m:t>
                          </m:r>
                          <m:r>
                            <a:rPr lang="en-US" sz="2000" b="0" i="1" smtClean="0">
                              <a:solidFill>
                                <a:schemeClr val="bg1"/>
                              </a:solidFill>
                              <a:latin typeface="Cambria Math" panose="02040503050406030204" pitchFamily="18" charset="0"/>
                            </a:rPr>
                            <m:t>2</m:t>
                          </m:r>
                        </m:sub>
                        <m:sup>
                          <m:r>
                            <a:rPr lang="en-US" sz="2000" b="0" i="1" smtClean="0">
                              <a:solidFill>
                                <a:schemeClr val="bg1"/>
                              </a:solidFill>
                              <a:latin typeface="Cambria Math" panose="02040503050406030204" pitchFamily="18" charset="0"/>
                            </a:rPr>
                            <m:t>𝑟𝑥</m:t>
                          </m:r>
                        </m:sup>
                      </m:sSubSup>
                    </m:oMath>
                  </m:oMathPara>
                </a14:m>
                <a:endParaRPr lang="en-US" sz="2000" b="0" dirty="0">
                  <a:solidFill>
                    <a:schemeClr val="bg1"/>
                  </a:solidFill>
                </a:endParaRPr>
              </a:p>
            </p:txBody>
          </p:sp>
        </mc:Choice>
        <mc:Fallback xmlns="">
          <p:sp>
            <p:nvSpPr>
              <p:cNvPr id="52" name="TextBox 51">
                <a:extLst>
                  <a:ext uri="{FF2B5EF4-FFF2-40B4-BE49-F238E27FC236}">
                    <a16:creationId xmlns:a16="http://schemas.microsoft.com/office/drawing/2014/main" id="{074306E7-0B37-DCA2-B10C-D8489F161D4F}"/>
                  </a:ext>
                </a:extLst>
              </p:cNvPr>
              <p:cNvSpPr txBox="1">
                <a:spLocks noRot="1" noChangeAspect="1" noMove="1" noResize="1" noEditPoints="1" noAdjustHandles="1" noChangeArrowheads="1" noChangeShapeType="1" noTextEdit="1"/>
              </p:cNvSpPr>
              <p:nvPr/>
            </p:nvSpPr>
            <p:spPr>
              <a:xfrm>
                <a:off x="6419055" y="5106735"/>
                <a:ext cx="822020" cy="429926"/>
              </a:xfrm>
              <a:prstGeom prst="rect">
                <a:avLst/>
              </a:prstGeom>
              <a:blipFill>
                <a:blip r:embed="rId8"/>
                <a:stretch>
                  <a:fillRect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48">
                <a:extLst>
                  <a:ext uri="{FF2B5EF4-FFF2-40B4-BE49-F238E27FC236}">
                    <a16:creationId xmlns:a16="http://schemas.microsoft.com/office/drawing/2014/main" id="{7AA38312-DAE3-9934-0D01-705B4567904A}"/>
                  </a:ext>
                </a:extLst>
              </p:cNvPr>
              <p:cNvSpPr txBox="1"/>
              <p:nvPr/>
            </p:nvSpPr>
            <p:spPr>
              <a:xfrm>
                <a:off x="4784383" y="4449005"/>
                <a:ext cx="1591756"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Intact</a:t>
                </a:r>
              </a:p>
              <a:p>
                <a:r>
                  <a:rPr lang="en-US" sz="1600" b="1" dirty="0">
                    <a:solidFill>
                      <a:schemeClr val="bg1"/>
                    </a:solidFill>
                    <a:latin typeface="Arial" panose="020B0604020202020204" pitchFamily="34" charset="0"/>
                    <a:cs typeface="Arial" panose="020B0604020202020204" pitchFamily="34" charset="0"/>
                  </a:rPr>
                  <a:t>Attenuation </a:t>
                </a:r>
                <a14:m>
                  <m:oMath xmlns:m="http://schemas.openxmlformats.org/officeDocument/2006/math">
                    <m:sSub>
                      <m:sSubPr>
                        <m:ctrlPr>
                          <a:rPr lang="en-US" sz="1600" b="1" i="1" smtClean="0">
                            <a:solidFill>
                              <a:schemeClr val="bg1"/>
                            </a:solidFill>
                            <a:latin typeface="Cambria Math" panose="02040503050406030204" pitchFamily="18" charset="0"/>
                            <a:cs typeface="Arial" panose="020B0604020202020204" pitchFamily="34" charset="0"/>
                          </a:rPr>
                        </m:ctrlPr>
                      </m:sSubPr>
                      <m:e>
                        <m:r>
                          <m:rPr>
                            <m:sty m:val="p"/>
                          </m:rPr>
                          <a:rPr lang="en-US" sz="1600" b="1" i="1" smtClean="0">
                            <a:solidFill>
                              <a:schemeClr val="bg1"/>
                            </a:solidFill>
                            <a:latin typeface="Cambria Math" panose="02040503050406030204" pitchFamily="18" charset="0"/>
                            <a:cs typeface="Arial" panose="020B0604020202020204" pitchFamily="34" charset="0"/>
                          </a:rPr>
                          <m:t>δ</m:t>
                        </m:r>
                      </m:e>
                      <m:sub>
                        <m:r>
                          <a:rPr lang="en-US" sz="1600" b="1" i="1" smtClean="0">
                            <a:solidFill>
                              <a:schemeClr val="bg1"/>
                            </a:solidFill>
                            <a:latin typeface="Cambria Math" panose="02040503050406030204" pitchFamily="18" charset="0"/>
                            <a:cs typeface="Arial" panose="020B0604020202020204" pitchFamily="34" charset="0"/>
                          </a:rPr>
                          <m:t>𝟐</m:t>
                        </m:r>
                      </m:sub>
                    </m:sSub>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53" name="TextBox 48">
                <a:extLst>
                  <a:ext uri="{FF2B5EF4-FFF2-40B4-BE49-F238E27FC236}">
                    <a16:creationId xmlns:a16="http://schemas.microsoft.com/office/drawing/2014/main" id="{7AA38312-DAE3-9934-0D01-705B4567904A}"/>
                  </a:ext>
                </a:extLst>
              </p:cNvPr>
              <p:cNvSpPr txBox="1">
                <a:spLocks noRot="1" noChangeAspect="1" noMove="1" noResize="1" noEditPoints="1" noAdjustHandles="1" noChangeArrowheads="1" noChangeShapeType="1" noTextEdit="1"/>
              </p:cNvSpPr>
              <p:nvPr/>
            </p:nvSpPr>
            <p:spPr>
              <a:xfrm>
                <a:off x="4784383" y="4449005"/>
                <a:ext cx="1591756" cy="584775"/>
              </a:xfrm>
              <a:prstGeom prst="rect">
                <a:avLst/>
              </a:prstGeom>
              <a:blipFill>
                <a:blip r:embed="rId9"/>
                <a:stretch>
                  <a:fillRect l="-1575" t="-4255" b="-127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Box 48">
                <a:extLst>
                  <a:ext uri="{FF2B5EF4-FFF2-40B4-BE49-F238E27FC236}">
                    <a16:creationId xmlns:a16="http://schemas.microsoft.com/office/drawing/2014/main" id="{DF85DAE6-69F7-4DCF-BEEA-01847FB17A86}"/>
                  </a:ext>
                </a:extLst>
              </p:cNvPr>
              <p:cNvSpPr txBox="1"/>
              <p:nvPr/>
            </p:nvSpPr>
            <p:spPr>
              <a:xfrm>
                <a:off x="6764404" y="2558156"/>
                <a:ext cx="1591756"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Intact</a:t>
                </a:r>
              </a:p>
              <a:p>
                <a:r>
                  <a:rPr lang="en-US" sz="1600" b="1" dirty="0">
                    <a:solidFill>
                      <a:schemeClr val="bg1"/>
                    </a:solidFill>
                    <a:latin typeface="Arial" panose="020B0604020202020204" pitchFamily="34" charset="0"/>
                    <a:cs typeface="Arial" panose="020B0604020202020204" pitchFamily="34" charset="0"/>
                  </a:rPr>
                  <a:t>Attenuation </a:t>
                </a:r>
                <a14:m>
                  <m:oMath xmlns:m="http://schemas.openxmlformats.org/officeDocument/2006/math">
                    <m:sSub>
                      <m:sSubPr>
                        <m:ctrlPr>
                          <a:rPr lang="en-US" sz="1600" b="1" i="1" smtClean="0">
                            <a:solidFill>
                              <a:schemeClr val="bg1"/>
                            </a:solidFill>
                            <a:latin typeface="Cambria Math" panose="02040503050406030204" pitchFamily="18" charset="0"/>
                            <a:cs typeface="Arial" panose="020B0604020202020204" pitchFamily="34" charset="0"/>
                          </a:rPr>
                        </m:ctrlPr>
                      </m:sSubPr>
                      <m:e>
                        <m:r>
                          <m:rPr>
                            <m:sty m:val="p"/>
                          </m:rPr>
                          <a:rPr lang="en-US" sz="1600" b="1" i="1" smtClean="0">
                            <a:solidFill>
                              <a:schemeClr val="bg1"/>
                            </a:solidFill>
                            <a:latin typeface="Cambria Math" panose="02040503050406030204" pitchFamily="18" charset="0"/>
                            <a:cs typeface="Arial" panose="020B0604020202020204" pitchFamily="34" charset="0"/>
                          </a:rPr>
                          <m:t>δ</m:t>
                        </m:r>
                      </m:e>
                      <m:sub>
                        <m:r>
                          <a:rPr lang="en-US" sz="1600" b="1" i="1" smtClean="0">
                            <a:solidFill>
                              <a:schemeClr val="bg1"/>
                            </a:solidFill>
                            <a:latin typeface="Cambria Math" panose="02040503050406030204" pitchFamily="18" charset="0"/>
                            <a:cs typeface="Arial" panose="020B0604020202020204" pitchFamily="34" charset="0"/>
                          </a:rPr>
                          <m:t>𝟏</m:t>
                        </m:r>
                      </m:sub>
                    </m:sSub>
                  </m:oMath>
                </a14:m>
                <a:endParaRPr lang="en-US" sz="1600" b="1" dirty="0">
                  <a:solidFill>
                    <a:schemeClr val="bg1"/>
                  </a:solidFill>
                  <a:latin typeface="Arial" panose="020B0604020202020204" pitchFamily="34" charset="0"/>
                  <a:cs typeface="Arial" panose="020B0604020202020204" pitchFamily="34" charset="0"/>
                </a:endParaRPr>
              </a:p>
            </p:txBody>
          </p:sp>
        </mc:Choice>
        <mc:Fallback xmlns="">
          <p:sp>
            <p:nvSpPr>
              <p:cNvPr id="54" name="TextBox 48">
                <a:extLst>
                  <a:ext uri="{FF2B5EF4-FFF2-40B4-BE49-F238E27FC236}">
                    <a16:creationId xmlns:a16="http://schemas.microsoft.com/office/drawing/2014/main" id="{DF85DAE6-69F7-4DCF-BEEA-01847FB17A86}"/>
                  </a:ext>
                </a:extLst>
              </p:cNvPr>
              <p:cNvSpPr txBox="1">
                <a:spLocks noRot="1" noChangeAspect="1" noMove="1" noResize="1" noEditPoints="1" noAdjustHandles="1" noChangeArrowheads="1" noChangeShapeType="1" noTextEdit="1"/>
              </p:cNvSpPr>
              <p:nvPr/>
            </p:nvSpPr>
            <p:spPr>
              <a:xfrm>
                <a:off x="6764404" y="2558156"/>
                <a:ext cx="1591756" cy="584775"/>
              </a:xfrm>
              <a:prstGeom prst="rect">
                <a:avLst/>
              </a:prstGeom>
              <a:blipFill>
                <a:blip r:embed="rId10"/>
                <a:stretch>
                  <a:fillRect l="-2362" t="-2128" b="-12766"/>
                </a:stretch>
              </a:blipFill>
            </p:spPr>
            <p:txBody>
              <a:bodyPr/>
              <a:lstStyle/>
              <a:p>
                <a:r>
                  <a:rPr lang="zh-CN" altLang="en-US">
                    <a:noFill/>
                  </a:rPr>
                  <a:t> </a:t>
                </a:r>
              </a:p>
            </p:txBody>
          </p:sp>
        </mc:Fallback>
      </mc:AlternateContent>
      <p:sp>
        <p:nvSpPr>
          <p:cNvPr id="57" name="内容占位符 1">
            <a:extLst>
              <a:ext uri="{FF2B5EF4-FFF2-40B4-BE49-F238E27FC236}">
                <a16:creationId xmlns:a16="http://schemas.microsoft.com/office/drawing/2014/main" id="{752D3B48-02E5-C093-743D-6B9E3204DF7C}"/>
              </a:ext>
            </a:extLst>
          </p:cNvPr>
          <p:cNvSpPr txBox="1">
            <a:spLocks/>
          </p:cNvSpPr>
          <p:nvPr/>
        </p:nvSpPr>
        <p:spPr>
          <a:xfrm>
            <a:off x="70853" y="4398547"/>
            <a:ext cx="4196346" cy="1140807"/>
          </a:xfrm>
          <a:prstGeom prst="rect">
            <a:avLst/>
          </a:prstGeom>
        </p:spPr>
        <p:txBody>
          <a:bodyPr vert="horz" lIns="91440" tIns="45720" rIns="91440" bIns="45720" rtlCol="0">
            <a:normAutofit/>
          </a:bodyPr>
          <a:lstStyle>
            <a:defPPr>
              <a:defRPr lang="en-US"/>
            </a:defPPr>
            <a:lvl1pPr indent="0">
              <a:spcBef>
                <a:spcPct val="20000"/>
              </a:spcBef>
              <a:buSzPct val="60000"/>
              <a:buFont typeface="Wingdings" panose="05000000000000000000" pitchFamily="2" charset="2"/>
              <a:buNone/>
              <a:defRPr kumimoji="1" sz="2400" b="1">
                <a:solidFill>
                  <a:srgbClr val="003D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3D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3D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3D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3D7F"/>
                </a:solidFill>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2000" dirty="0">
                <a:solidFill>
                  <a:srgbClr val="FFCF05"/>
                </a:solidFill>
                <a:ea typeface="宋体" panose="02010600030101010101" pitchFamily="2" charset="-122"/>
              </a:rPr>
              <a:t>Neural reflectance field </a:t>
            </a:r>
            <a:r>
              <a:rPr lang="en-US" altLang="zh-CN" sz="2000" dirty="0">
                <a:solidFill>
                  <a:schemeClr val="bg1"/>
                </a:solidFill>
                <a:ea typeface="宋体" panose="02010600030101010101" pitchFamily="2" charset="-122"/>
              </a:rPr>
              <a:t>indicates the intact attenuation at certain incident angle. </a:t>
            </a:r>
          </a:p>
        </p:txBody>
      </p:sp>
    </p:spTree>
    <p:extLst>
      <p:ext uri="{BB962C8B-B14F-4D97-AF65-F5344CB8AC3E}">
        <p14:creationId xmlns:p14="http://schemas.microsoft.com/office/powerpoint/2010/main" val="32805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ssolve">
                                      <p:cBhvr>
                                        <p:cTn id="33" dur="500"/>
                                        <p:tgtEl>
                                          <p:spTgt spid="5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dissolve">
                                      <p:cBhvr>
                                        <p:cTn id="36" dur="500"/>
                                        <p:tgtEl>
                                          <p:spTgt spid="5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dissolve">
                                      <p:cBhvr>
                                        <p:cTn id="39" dur="500"/>
                                        <p:tgtEl>
                                          <p:spTgt spid="4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dissolve">
                                      <p:cBhvr>
                                        <p:cTn id="47" dur="500"/>
                                        <p:tgtEl>
                                          <p:spTgt spid="4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dissolve">
                                      <p:cBhvr>
                                        <p:cTn id="50" dur="500"/>
                                        <p:tgtEl>
                                          <p:spTgt spid="5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dissolv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1" grpId="0" animBg="1"/>
      <p:bldP spid="44" grpId="0"/>
      <p:bldP spid="45" grpId="0"/>
      <p:bldP spid="46" grpId="0"/>
      <p:bldP spid="51" grpId="0"/>
      <p:bldP spid="52" grpId="0"/>
      <p:bldP spid="53" grpId="0"/>
      <p:bldP spid="54" grpId="0"/>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033ee2a-f07a-44cb-90bf-b2704c319519"/>
  <p:tag name="COMMONDATA" val="eyJoZGlkIjoiMGFkOTJiNzdkNjc1ZjM1YWNhMDEyN2E0ZDc0ZGFmMD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10000"/>
            <a:lumOff val="90000"/>
            <a:alpha val="41864"/>
          </a:schemeClr>
        </a:solidFill>
        <a:ln>
          <a:noFill/>
        </a:ln>
      </a:spPr>
      <a:bodyPr rtlCol="0" anchor="ctr"/>
      <a:lstStyle>
        <a:defPPr algn="ctr">
          <a:defRPr kumimoji="1"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4749</TotalTime>
  <Words>1742</Words>
  <Application>Microsoft Macintosh PowerPoint</Application>
  <PresentationFormat>宽屏</PresentationFormat>
  <Paragraphs>235</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宋体</vt:lpstr>
      <vt:lpstr>Arial</vt:lpstr>
      <vt:lpstr>Calibri</vt:lpstr>
      <vt:lpstr>Cambria Math</vt:lpstr>
      <vt:lpstr>Constantia</vt:lpstr>
      <vt:lpstr>Noto Sans</vt:lpstr>
      <vt:lpstr>Wingdings</vt:lpstr>
      <vt:lpstr>Office Theme</vt:lpstr>
      <vt:lpstr>Neural Reflectance Fields  for Radio-Frequency Ray Tracing Haifeng Jia, Xinyi Chen, Yichen Wei, Yifei Sun and Yibo Pi*</vt:lpstr>
      <vt:lpstr>Background</vt:lpstr>
      <vt:lpstr>Background</vt:lpstr>
      <vt:lpstr>Problem Description</vt:lpstr>
      <vt:lpstr>Literature Review &amp; Motivations</vt:lpstr>
      <vt:lpstr>Literature Review &amp; Motivations</vt:lpstr>
      <vt:lpstr>Our Solution</vt:lpstr>
      <vt:lpstr>Framework</vt:lpstr>
      <vt:lpstr>Framework: a toy example</vt:lpstr>
      <vt:lpstr>Ray Tracing</vt:lpstr>
      <vt:lpstr>Neural Reflectance Fields </vt:lpstr>
      <vt:lpstr>RF Domain Rendering</vt:lpstr>
      <vt:lpstr>Implementation</vt:lpstr>
      <vt:lpstr>Evaluation (1):  Accuracy of Neural Reflectance Field</vt:lpstr>
      <vt:lpstr>Evaluation (2):  Comparison with Existing Approaches</vt:lpstr>
      <vt:lpstr>Evaluation (3):  SINR and Interference Channel Prediction</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Chengbin</dc:creator>
  <cp:lastModifiedBy>zyi</cp:lastModifiedBy>
  <cp:revision>3251</cp:revision>
  <dcterms:created xsi:type="dcterms:W3CDTF">2023-09-17T13:17:00Z</dcterms:created>
  <dcterms:modified xsi:type="dcterms:W3CDTF">2024-12-10T13:06:17Z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264A545E4F4E43959FA7E85E141D0530</vt:lpwstr>
  </property>
</Properties>
</file>