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60" r:id="rId2"/>
    <p:sldId id="387" r:id="rId3"/>
    <p:sldId id="389" r:id="rId4"/>
    <p:sldId id="406" r:id="rId5"/>
    <p:sldId id="383" r:id="rId6"/>
    <p:sldId id="328" r:id="rId7"/>
    <p:sldId id="399" r:id="rId8"/>
    <p:sldId id="407" r:id="rId9"/>
    <p:sldId id="410" r:id="rId10"/>
    <p:sldId id="401" r:id="rId11"/>
    <p:sldId id="408" r:id="rId12"/>
    <p:sldId id="400" r:id="rId13"/>
    <p:sldId id="409" r:id="rId14"/>
    <p:sldId id="384" r:id="rId15"/>
    <p:sldId id="402" r:id="rId16"/>
    <p:sldId id="403" r:id="rId17"/>
    <p:sldId id="385" r:id="rId18"/>
    <p:sldId id="404" r:id="rId19"/>
    <p:sldId id="411" r:id="rId20"/>
    <p:sldId id="412" r:id="rId21"/>
    <p:sldId id="382" r:id="rId22"/>
    <p:sldId id="413" r:id="rId23"/>
    <p:sldId id="415" r:id="rId24"/>
    <p:sldId id="414" r:id="rId25"/>
    <p:sldId id="405"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8">
          <p15:clr>
            <a:srgbClr val="A4A3A4"/>
          </p15:clr>
        </p15:guide>
        <p15:guide id="2" pos="3657">
          <p15:clr>
            <a:srgbClr val="A4A3A4"/>
          </p15:clr>
        </p15:guide>
      </p15:sldGuideLst>
    </p:ext>
    <p:ext uri="{2D200454-40CA-4A62-9FC3-DE9A4176ACB9}">
      <p15:notesGuideLst xmlns:p15="http://schemas.microsoft.com/office/powerpoint/2012/main">
        <p15:guide id="1" orient="horz" pos="2865">
          <p15:clr>
            <a:srgbClr val="A4A3A4"/>
          </p15:clr>
        </p15:guide>
        <p15:guide id="2" pos="205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05"/>
    <a:srgbClr val="003D7F"/>
    <a:srgbClr val="F97306"/>
    <a:srgbClr val="1875D3"/>
    <a:srgbClr val="E74D4B"/>
    <a:srgbClr val="4A7EBC"/>
    <a:srgbClr val="003366"/>
    <a:srgbClr val="558ED5"/>
    <a:srgbClr val="069AF3"/>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2" autoAdjust="0"/>
    <p:restoredTop sz="83308" autoAdjust="0"/>
  </p:normalViewPr>
  <p:slideViewPr>
    <p:cSldViewPr showGuides="1">
      <p:cViewPr varScale="1">
        <p:scale>
          <a:sx n="94" d="100"/>
          <a:sy n="94" d="100"/>
        </p:scale>
        <p:origin x="1362" y="90"/>
      </p:cViewPr>
      <p:guideLst>
        <p:guide orient="horz" pos="2148"/>
        <p:guide pos="3657"/>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3" d="100"/>
          <a:sy n="83" d="100"/>
        </p:scale>
        <p:origin x="-3876" y="-102"/>
      </p:cViewPr>
      <p:guideLst>
        <p:guide orient="horz" pos="2865"/>
        <p:guide pos="20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8880F7-41DD-475B-BE68-99F6A6606CB6}" type="datetimeFigureOut">
              <a:rPr lang="zh-CN" altLang="en-US" smtClean="0"/>
              <a:t>2023/9/27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FEA7A-B18E-4653-8A09-D4E080D63C3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9BAD1-D465-444B-9DFC-662CCC5872E2}" type="datetimeFigureOut">
              <a:rPr lang="zh-CN" altLang="en-US" smtClean="0"/>
              <a:t>2023/9/27</a:t>
            </a:fld>
            <a:endParaRPr lang="zh-CN"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8439E-9520-4026-A308-89DB2C4AB4A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Hello everyone! </a:t>
            </a:r>
            <a:r>
              <a:rPr lang="en-US" altLang="zh-CN" dirty="0"/>
              <a:t>I am Haifeng Jia, a PhD student from University of Michigan-Shanghai Jiao tong university Joint institute. Our group is Network Measurement and Systems Lab. The topic of my talk today is efficient interference graph estimation via concurrent flooding. </a:t>
            </a:r>
            <a:r>
              <a:rPr lang="en-US" altLang="zh-CN" b="1" dirty="0"/>
              <a:t>So, let’s get started. </a:t>
            </a:r>
            <a:endParaRPr lang="zh-CN" altLang="en-US" b="1"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Next is the additivity of received powers.</a:t>
            </a:r>
            <a:r>
              <a:rPr lang="en-US" altLang="zh-CN" dirty="0"/>
              <a:t> Two transmitters and one receiver are connected by attenuators and power combiner. </a:t>
            </a:r>
            <a:endParaRPr lang="zh-CN" altLang="en-US"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In terms of the results, we first plot a CDF for the power ratios, whose definition is on the right. The closer the ratio gets to one, the better the additivity will be. </a:t>
            </a:r>
            <a:r>
              <a:rPr lang="en-US" altLang="zh-CN" dirty="0"/>
              <a:t>Insight is that eighty eight percent of the ratios fall within 0.9 and 1.1, which is great. Then, we plot a heatmap of the ratio to check its relationship with rx power. This one is the heatmap for strong rx powers. We could see that the power ratio decrease as the rx powers increase, especially along the diagonal. </a:t>
            </a:r>
            <a:r>
              <a:rPr lang="en-US" altLang="zh-CN" b="1" dirty="0"/>
              <a:t>Note that the rx power becomes saturated above -24 dBm, so the linearity is bad around this region</a:t>
            </a:r>
            <a:r>
              <a:rPr lang="en-US" altLang="zh-CN" dirty="0"/>
              <a:t>. We also plot a heatmap for weaker rx powers </a:t>
            </a:r>
            <a:r>
              <a:rPr lang="en-US" altLang="zh-CN" b="1" dirty="0"/>
              <a:t>and find similar additivity with the strong rx power except for those saturated region. </a:t>
            </a:r>
            <a:endParaRPr lang="zh-CN" altLang="en-US" b="1"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11</a:t>
            </a:fld>
            <a:endParaRPr lang="zh-CN" altLang="en-US"/>
          </a:p>
        </p:txBody>
      </p:sp>
    </p:spTree>
    <p:extLst>
      <p:ext uri="{BB962C8B-B14F-4D97-AF65-F5344CB8AC3E}">
        <p14:creationId xmlns:p14="http://schemas.microsoft.com/office/powerpoint/2010/main" val="1148015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Okay. </a:t>
            </a:r>
            <a:r>
              <a:rPr lang="en-US" altLang="zh-CN" b="1" dirty="0"/>
              <a:t>Here is how the full rank constraint works</a:t>
            </a:r>
            <a:r>
              <a:rPr lang="en-US" altLang="zh-CN" dirty="0"/>
              <a:t>. The idea is that the rank of the tx power matrix should equal the number of senders, such that we could find its reverse or pseudo-reverse to solve the formula. All the tx powers will be assigned for all the nodes by our power control to fulfill this constraint. </a:t>
            </a:r>
            <a:endParaRPr lang="zh-CN" altLang="en-US"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Just before we test in a real world scenario, we want to verify the feasibility first, under a controlled environment, where</a:t>
            </a:r>
            <a:r>
              <a:rPr lang="en-US" altLang="zh-CN" dirty="0"/>
              <a:t> we have five transmitters and one receiver. </a:t>
            </a:r>
            <a:r>
              <a:rPr lang="en-US" altLang="zh-CN" b="1" dirty="0"/>
              <a:t>All the five transmitters are synchronized before sending. </a:t>
            </a:r>
            <a:r>
              <a:rPr lang="en-US" altLang="zh-CN" dirty="0"/>
              <a:t>Here is the result. We find out that more than 90% of the h error is under 3 decibel</a:t>
            </a:r>
            <a:r>
              <a:rPr lang="en-US" altLang="zh-CN" b="1" dirty="0"/>
              <a:t>, indicating the strong feasibility of IGE. </a:t>
            </a:r>
            <a:endParaRPr lang="zh-CN" altLang="en-US" b="1"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13</a:t>
            </a:fld>
            <a:endParaRPr lang="zh-CN" altLang="en-US"/>
          </a:p>
        </p:txBody>
      </p:sp>
    </p:spTree>
    <p:extLst>
      <p:ext uri="{BB962C8B-B14F-4D97-AF65-F5344CB8AC3E}">
        <p14:creationId xmlns:p14="http://schemas.microsoft.com/office/powerpoint/2010/main" val="1243083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Okay! After finishing the IGE details, let me show our practical IGE Scheme. </a:t>
            </a:r>
            <a:endParaRPr lang="zh-CN" altLang="en-US" b="1"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The above is a sequence diagram of the practical IGE scheme, where we perform IGE over concurrent flooding</a:t>
            </a:r>
            <a:r>
              <a:rPr lang="en-US" altLang="zh-CN" dirty="0"/>
              <a:t>. There are two periods in total: IGE period and update period. Also, the estimated interference graph will be fed into the power control unit to allocate the tx powers. </a:t>
            </a:r>
            <a:endParaRPr lang="zh-CN" altLang="en-US"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Let me demonstrate a visualized example</a:t>
            </a:r>
            <a:r>
              <a:rPr lang="en-US" altLang="zh-CN" dirty="0"/>
              <a:t>. (Space) We have six nodes, 3-level pyramid topology. (Space) IGE happens within 2 rounds. Each of the round consists of two slots. Okay. Right now, in slot 1, node at the top will be sending. Next, in slot 2, nodes in level 2 will also be sending. By the power linearity we verified before (space), the first node’s power could be </a:t>
            </a:r>
            <a:r>
              <a:rPr lang="en-US" altLang="zh-CN" b="1" dirty="0"/>
              <a:t>cancelled out</a:t>
            </a:r>
            <a:r>
              <a:rPr lang="en-US" altLang="zh-CN" dirty="0"/>
              <a:t>. (space) </a:t>
            </a:r>
            <a:r>
              <a:rPr lang="en-US" altLang="zh-CN" b="1" dirty="0"/>
              <a:t>The situation is the same with round 2</a:t>
            </a:r>
            <a:r>
              <a:rPr lang="en-US" altLang="zh-CN" dirty="0"/>
              <a:t>. </a:t>
            </a:r>
            <a:r>
              <a:rPr lang="en-US" altLang="zh-CN" b="1" dirty="0"/>
              <a:t>Besides, we control the power of level 2 nodes to differ, so that the tx power matrix is full-rank</a:t>
            </a:r>
            <a:r>
              <a:rPr lang="en-US" altLang="zh-CN" dirty="0"/>
              <a:t>. And all the Channel gains could be solved. </a:t>
            </a:r>
            <a:endParaRPr lang="zh-CN" altLang="en-US"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Alright. Let me discuss the real-world experiment. </a:t>
            </a:r>
            <a:endParaRPr lang="zh-CN" altLang="en-US" b="1"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We implemented our IGE scheme on </a:t>
            </a:r>
            <a:r>
              <a:rPr lang="en-US" altLang="zh-CN" b="1" dirty="0" err="1"/>
              <a:t>BlueFlood</a:t>
            </a:r>
            <a:r>
              <a:rPr lang="en-US" altLang="zh-CN" b="1" dirty="0"/>
              <a:t> and tested on a six-node network with 3 hops</a:t>
            </a:r>
            <a:r>
              <a:rPr lang="en-US" altLang="zh-CN" dirty="0"/>
              <a:t>. The red node is the initiator. </a:t>
            </a:r>
            <a:endParaRPr lang="zh-CN" altLang="en-US"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Here are the experimental results</a:t>
            </a:r>
            <a:r>
              <a:rPr lang="en-US" altLang="zh-CN" dirty="0"/>
              <a:t>. This is the CDF for the channel gain error, (space) and sixty percent of the channel gain error is under 3 decibel. We are curious what happens to those large errors, </a:t>
            </a:r>
            <a:r>
              <a:rPr lang="en-US" altLang="zh-CN" b="1" dirty="0"/>
              <a:t>so we calculate the channel gain with error larger than 3 decibel divided by the maximum channel in the network and plot a CDF for it</a:t>
            </a:r>
            <a:r>
              <a:rPr lang="en-US" altLang="zh-CN" dirty="0"/>
              <a:t>. We find out seventy percent of the ratio is smaller than negative 10 decibel, namely at least 10 times smaller than the maximum channel. (Space) So we deduce that (……), </a:t>
            </a:r>
            <a:r>
              <a:rPr lang="en-US" altLang="zh-CN" b="1" dirty="0"/>
              <a:t>whose influence is rather little. </a:t>
            </a:r>
            <a:endParaRPr lang="zh-CN" altLang="en-US" b="1"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19</a:t>
            </a:fld>
            <a:endParaRPr lang="zh-CN" altLang="en-US"/>
          </a:p>
        </p:txBody>
      </p:sp>
    </p:spTree>
    <p:extLst>
      <p:ext uri="{BB962C8B-B14F-4D97-AF65-F5344CB8AC3E}">
        <p14:creationId xmlns:p14="http://schemas.microsoft.com/office/powerpoint/2010/main" val="2216375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Okay, Let me address the motivation of interference graph first. Let’s look at a classic spatial concurrency scenario</a:t>
            </a:r>
            <a:r>
              <a:rPr lang="en-US" altLang="zh-CN" dirty="0"/>
              <a:t>. In this case, there’re 4 nodes as shown. A is sending to B, and C is sending to D, which will cause interference to each other. So, we want to ask a question here: If A and C want to send data at the same time, what tx power should they use? Specifically, if A increases its Tx power, then D will receive higher interference from A. So does C and B in this case. </a:t>
            </a:r>
            <a:r>
              <a:rPr lang="en-US" altLang="zh-CN" b="1" dirty="0"/>
              <a:t>The problem here is that even if the power consumption of this network is increased, the SINR of the rx nodes is lowered</a:t>
            </a:r>
            <a:r>
              <a:rPr lang="en-US" altLang="zh-CN" dirty="0"/>
              <a:t>. However, if we could get the interference graph like this, where each edge stands for the channel gain between the nodes, we could easily answer the previous question. In other words, we could find a set of tx power for A and C, so that B and D’s SINR is in the safe region. Literally, this is the basic idea of resource allocation. </a:t>
            </a:r>
            <a:r>
              <a:rPr lang="en-US" altLang="zh-CN" b="1" dirty="0"/>
              <a:t>Note that Interference graph </a:t>
            </a:r>
            <a:r>
              <a:rPr lang="en-US" altLang="zh-CN" b="1" dirty="0">
                <a:solidFill>
                  <a:srgbClr val="C00000"/>
                </a:solidFill>
                <a:highlight>
                  <a:srgbClr val="FFFF00"/>
                </a:highlight>
              </a:rPr>
              <a:t>not only estimate communication channel, but also estimate all the possible interference channels, which is different from channel estimation. </a:t>
            </a:r>
            <a:endParaRPr lang="zh-CN" altLang="en-US"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Finally, let me wrap up my talk real quick</a:t>
            </a:r>
            <a:r>
              <a:rPr lang="en-US" altLang="zh-CN" dirty="0"/>
              <a:t>. (…) </a:t>
            </a:r>
            <a:r>
              <a:rPr lang="en-US" altLang="zh-CN" b="1" dirty="0"/>
              <a:t>We find the perfect match between IGE and flooding, and show that </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20</a:t>
            </a:fld>
            <a:endParaRPr lang="zh-CN" altLang="en-US"/>
          </a:p>
        </p:txBody>
      </p:sp>
    </p:spTree>
    <p:extLst>
      <p:ext uri="{BB962C8B-B14F-4D97-AF65-F5344CB8AC3E}">
        <p14:creationId xmlns:p14="http://schemas.microsoft.com/office/powerpoint/2010/main" val="4182538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Okay, this is the end of my talk</a:t>
            </a:r>
            <a:r>
              <a:rPr lang="en-US" altLang="zh-CN" dirty="0"/>
              <a:t>. Thank you for your attention, and feel free to ask me questions. </a:t>
            </a:r>
            <a:r>
              <a:rPr lang="en-US" altLang="zh-CN" b="1" dirty="0"/>
              <a:t>BTW, this is my homepage URL and QR code, and you’re welcomed to follow up our future work if you’re interested. </a:t>
            </a:r>
            <a:endParaRPr lang="zh-CN" altLang="en-US" b="1"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backup</a:t>
            </a:r>
            <a:endParaRPr lang="zh-CN" altLang="en-US"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After discussing the benefits of interference graph, let’s move on to discuss the challenges</a:t>
            </a:r>
            <a:r>
              <a:rPr lang="en-US" altLang="zh-CN" dirty="0"/>
              <a:t>. In terms of the state of art, there are two aspects. One is interference graph usage, and the other is its measurement. For the interference graph usage in the wireless network, many fancy algorithms and ideas have already been proposed, while in terms of IG measurement, there still lacks an efficient method. The cost of traditional measurement is too high. (……), </a:t>
            </a:r>
            <a:r>
              <a:rPr lang="en-US" altLang="zh-CN" b="1" dirty="0"/>
              <a:t>especially for large scale ones. Hence, the scalability of traditional method is really bad. </a:t>
            </a:r>
            <a:endParaRPr lang="zh-CN" altLang="en-US" b="1"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Hence, we propose a new approach, (space) where we marry IGE with concurrent flooding without extra time and frequency resources. </a:t>
            </a:r>
            <a:r>
              <a:rPr lang="en-US" altLang="zh-CN" b="1" dirty="0"/>
              <a:t>It means IGE is performed together with flooding, and the results of IGE will help to optimize flooding’s performance in return. </a:t>
            </a:r>
            <a:r>
              <a:rPr lang="en-US" altLang="zh-CN" dirty="0"/>
              <a:t>(Space) </a:t>
            </a:r>
            <a:r>
              <a:rPr lang="en-US" altLang="zh-CN" b="1" dirty="0"/>
              <a:t>Okay, you might wonder how could we achieve this without extra resources? </a:t>
            </a:r>
            <a:r>
              <a:rPr lang="en-US" altLang="zh-CN" dirty="0"/>
              <a:t>The key idea is to use power as a new dimension for measurement. </a:t>
            </a:r>
            <a:endParaRPr lang="zh-CN" altLang="en-US"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Well, after talking about the motivation, challenges and a basic introduction, let’s dive into the details. </a:t>
            </a:r>
            <a:endParaRPr lang="zh-CN" altLang="en-US" b="1"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Let me give you a core insight by an example here. </a:t>
            </a:r>
            <a:r>
              <a:rPr lang="en-US" altLang="zh-CN" dirty="0"/>
              <a:t>We have 3 nodes in total, 2 transmitters and 1 receiver, so there will be two channels. If we want to solve the two channel gains out, we could differ the node 2’s tx power as 2 milliwatt, and all the other tx powers will be 1 milliwatt. In this case, the tx power matrix is full rank, so the channel gain vector h3 could be solved. (Space) Okay, you could find two key assumptions in the example. One is power linearity, and the other is the full-rank tx power matrix. </a:t>
            </a:r>
            <a:r>
              <a:rPr lang="en-US" altLang="zh-CN" b="1" dirty="0"/>
              <a:t>I will discuss these two assumptions in the upcoming slides. </a:t>
            </a:r>
            <a:endParaRPr lang="zh-CN" altLang="en-US" b="1"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Okay, first, let me break down linearity into two parts, one is proportionality and the other is additivity. Proportionality means the rx power is proportional to the tx power. </a:t>
            </a:r>
            <a:r>
              <a:rPr lang="en-US" altLang="zh-CN" b="1" dirty="0"/>
              <a:t>Additivity means the sum of individual rx powers of each tx node equals the rx power when all tx nodes are sending</a:t>
            </a:r>
            <a:r>
              <a:rPr lang="en-US" altLang="zh-CN" dirty="0"/>
              <a:t>. </a:t>
            </a:r>
            <a:r>
              <a:rPr lang="en-US" altLang="zh-CN" b="1" dirty="0"/>
              <a:t>To verify these two assumptions, we conduct wired experiment on Nordic nRF52 series SoCs, connected by attenuators and RF combiners. </a:t>
            </a:r>
            <a:endParaRPr lang="zh-CN" altLang="en-US" b="1"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the proportionality, we use one transmitter and one receiver connected by a variable attenuator. </a:t>
            </a:r>
            <a:endParaRPr lang="zh-CN" altLang="en-US" dirty="0"/>
          </a:p>
        </p:txBody>
      </p:sp>
      <p:sp>
        <p:nvSpPr>
          <p:cNvPr id="4" name="灯片编号占位符 3"/>
          <p:cNvSpPr>
            <a:spLocks noGrp="1"/>
          </p:cNvSpPr>
          <p:nvPr>
            <p:ph type="sldNum" sz="quarter" idx="5"/>
          </p:nvPr>
        </p:nvSpPr>
        <p:spPr/>
        <p:txBody>
          <a:bodyPr/>
          <a:lstStyle/>
          <a:p>
            <a:fld id="{4728439E-9520-4026-A308-89DB2C4AB4A9}" type="slidenum">
              <a:rPr lang="zh-CN" altLang="en-US" smtClean="0"/>
              <a:t>8</a:t>
            </a:fld>
            <a:endParaRPr lang="zh-CN" altLang="en-US"/>
          </a:p>
        </p:txBody>
      </p:sp>
    </p:spTree>
    <p:extLst>
      <p:ext uri="{BB962C8B-B14F-4D97-AF65-F5344CB8AC3E}">
        <p14:creationId xmlns:p14="http://schemas.microsoft.com/office/powerpoint/2010/main" val="1796873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r>
              <a:rPr lang="en-US" altLang="zh-CN" sz="1200" b="1" dirty="0">
                <a:latin typeface="Arial" panose="020B0604020202020204" pitchFamily="34" charset="0"/>
                <a:cs typeface="Arial" panose="020B0604020202020204" pitchFamily="34" charset="0"/>
              </a:rPr>
              <a:t>Here is the experimental result. </a:t>
            </a:r>
            <a:r>
              <a:rPr lang="en-US" altLang="zh-CN" sz="1200" b="0" dirty="0">
                <a:latin typeface="Arial" panose="020B0604020202020204" pitchFamily="34" charset="0"/>
                <a:cs typeface="Arial" panose="020B0604020202020204" pitchFamily="34" charset="0"/>
              </a:rPr>
              <a:t>We find that </a:t>
            </a:r>
            <a:r>
              <a:rPr lang="en-US" altLang="zh-CN" sz="1200" b="1" dirty="0">
                <a:latin typeface="Arial" panose="020B0604020202020204" pitchFamily="34" charset="0"/>
                <a:cs typeface="Arial" panose="020B0604020202020204" pitchFamily="34" charset="0"/>
              </a:rPr>
              <a:t>there exists a linear region </a:t>
            </a:r>
            <a:r>
              <a:rPr lang="en-US" altLang="zh-CN" sz="1200" b="0" dirty="0">
                <a:latin typeface="Arial" panose="020B0604020202020204" pitchFamily="34" charset="0"/>
                <a:cs typeface="Arial" panose="020B0604020202020204" pitchFamily="34" charset="0"/>
              </a:rPr>
              <a:t>for the SoC, where (……). The insight is that we should control the transmit powers within the linear range.</a:t>
            </a:r>
          </a:p>
          <a:p>
            <a:pPr marL="0" indent="0">
              <a:buFont typeface="Arial" panose="020B0604020202020204" pitchFamily="34" charset="0"/>
              <a:buNone/>
            </a:pPr>
            <a:r>
              <a:rPr lang="en-US" altLang="zh-CN" sz="1200" b="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altLang="zh-CN" sz="1200" b="0" dirty="0">
                <a:latin typeface="Arial" panose="020B0604020202020204" pitchFamily="34" charset="0"/>
                <a:cs typeface="Arial" panose="020B0604020202020204" pitchFamily="34" charset="0"/>
              </a:rPr>
              <a:t>Backup: </a:t>
            </a:r>
          </a:p>
          <a:p>
            <a:pPr marL="457200" indent="-457200">
              <a:buFont typeface="Arial" panose="020B0604020202020204" pitchFamily="34" charset="0"/>
              <a:buChar char="•"/>
            </a:pPr>
            <a:r>
              <a:rPr lang="en-US" altLang="zh-CN" sz="1200" b="0" dirty="0">
                <a:latin typeface="Arial" panose="020B0604020202020204" pitchFamily="34" charset="0"/>
                <a:cs typeface="Arial" panose="020B0604020202020204" pitchFamily="34" charset="0"/>
              </a:rPr>
              <a:t>Match the operating range of rx power for nRF52 series</a:t>
            </a:r>
          </a:p>
          <a:p>
            <a:pPr marL="457200" indent="-457200">
              <a:buFont typeface="Arial" panose="020B0604020202020204" pitchFamily="34" charset="0"/>
              <a:buChar char="•"/>
            </a:pPr>
            <a:r>
              <a:rPr lang="en-US" altLang="zh-CN" sz="1200" b="0" dirty="0">
                <a:latin typeface="Arial" panose="020B0604020202020204" pitchFamily="34" charset="0"/>
                <a:cs typeface="Arial" panose="020B0604020202020204" pitchFamily="34" charset="0"/>
              </a:rPr>
              <a:t>Deviation of tx power above 0 dBm</a:t>
            </a:r>
          </a:p>
        </p:txBody>
      </p:sp>
      <p:sp>
        <p:nvSpPr>
          <p:cNvPr id="4" name="灯片编号占位符 3"/>
          <p:cNvSpPr>
            <a:spLocks noGrp="1"/>
          </p:cNvSpPr>
          <p:nvPr>
            <p:ph type="sldNum" sz="quarter" idx="5"/>
          </p:nvPr>
        </p:nvSpPr>
        <p:spPr/>
        <p:txBody>
          <a:bodyPr/>
          <a:lstStyle/>
          <a:p>
            <a:fld id="{4728439E-9520-4026-A308-89DB2C4AB4A9}" type="slidenum">
              <a:rPr lang="zh-CN" altLang="en-US" smtClean="0"/>
              <a:t>9</a:t>
            </a:fld>
            <a:endParaRPr lang="zh-CN" altLang="en-US"/>
          </a:p>
        </p:txBody>
      </p:sp>
    </p:spTree>
    <p:extLst>
      <p:ext uri="{BB962C8B-B14F-4D97-AF65-F5344CB8AC3E}">
        <p14:creationId xmlns:p14="http://schemas.microsoft.com/office/powerpoint/2010/main" val="1345277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4347" y="2763114"/>
            <a:ext cx="5588000" cy="2951891"/>
          </a:xfrm>
        </p:spPr>
        <p:txBody>
          <a:bodyPr>
            <a:normAutofit/>
          </a:bodyPr>
          <a:lstStyle>
            <a:lvl1pPr marL="0" indent="0" algn="l">
              <a:buNone/>
              <a:defRPr sz="2000">
                <a:solidFill>
                  <a:srgbClr val="003366"/>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0" y="6400800"/>
            <a:ext cx="12192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477000"/>
            <a:ext cx="12192000"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1094348" y="762000"/>
            <a:ext cx="9675253" cy="1600200"/>
          </a:xfrm>
          <a:effectLst/>
        </p:spPr>
        <p:txBody>
          <a:bodyPr/>
          <a:lstStyle>
            <a:lvl1pPr algn="l">
              <a:defRPr b="1">
                <a:solidFill>
                  <a:srgbClr val="003366"/>
                </a:solidFill>
                <a:latin typeface="Arial" panose="020B0604020202020204" pitchFamily="34" charset="0"/>
                <a:cs typeface="Arial" panose="020B0604020202020204" pitchFamily="34" charset="0"/>
              </a:defRPr>
            </a:lvl1pPr>
          </a:lstStyle>
          <a:p>
            <a:r>
              <a:rPr lang="en-US" altLang="zh-CN" dirty="0"/>
              <a:t>Click to edit Master title style</a:t>
            </a:r>
            <a:endParaRPr lang="zh-CN" altLang="en-US" dirty="0"/>
          </a:p>
        </p:txBody>
      </p:sp>
      <p:pic>
        <p:nvPicPr>
          <p:cNvPr id="14"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819935"/>
            <a:ext cx="2795855" cy="4464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C2AA3-A6B2-4F30-9926-E144AB6B73D0}" type="datetime1">
              <a:rPr lang="en-US" altLang="zh-CN" smtClean="0"/>
              <a:t>9/27/2023</a:t>
            </a:fld>
            <a:endParaRPr lang="en-US"/>
          </a:p>
        </p:txBody>
      </p:sp>
      <p:sp>
        <p:nvSpPr>
          <p:cNvPr id="3" name="Footer Placeholder 2"/>
          <p:cNvSpPr>
            <a:spLocks noGrp="1"/>
          </p:cNvSpPr>
          <p:nvPr>
            <p:ph type="ftr" sz="quarter" idx="11"/>
          </p:nvPr>
        </p:nvSpPr>
        <p:spPr/>
        <p:txBody>
          <a:bodyPr/>
          <a:lstStyle/>
          <a:p>
            <a:r>
              <a:rPr lang="en-US"/>
              <a:t>ddd</a:t>
            </a:r>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67F5CC-6C69-4057-8714-46594709EE14}" type="datetime1">
              <a:rPr lang="en-US" altLang="zh-CN" smtClean="0"/>
              <a:t>9/27/2023</a:t>
            </a:fld>
            <a:endParaRPr lang="en-US"/>
          </a:p>
        </p:txBody>
      </p:sp>
      <p:sp>
        <p:nvSpPr>
          <p:cNvPr id="6" name="Footer Placeholder 5"/>
          <p:cNvSpPr>
            <a:spLocks noGrp="1"/>
          </p:cNvSpPr>
          <p:nvPr>
            <p:ph type="ftr" sz="quarter" idx="11"/>
          </p:nvPr>
        </p:nvSpPr>
        <p:spPr/>
        <p:txBody>
          <a:bodyPr/>
          <a:lstStyle/>
          <a:p>
            <a:r>
              <a:rPr lang="en-US"/>
              <a:t>ddd</a:t>
            </a:r>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898978-D648-4F6B-9800-0F0A95E6D737}" type="datetime1">
              <a:rPr lang="en-US" altLang="zh-CN" smtClean="0"/>
              <a:t>9/27/2023</a:t>
            </a:fld>
            <a:endParaRPr lang="en-US"/>
          </a:p>
        </p:txBody>
      </p:sp>
      <p:sp>
        <p:nvSpPr>
          <p:cNvPr id="6" name="Footer Placeholder 5"/>
          <p:cNvSpPr>
            <a:spLocks noGrp="1"/>
          </p:cNvSpPr>
          <p:nvPr>
            <p:ph type="ftr" sz="quarter" idx="11"/>
          </p:nvPr>
        </p:nvSpPr>
        <p:spPr/>
        <p:txBody>
          <a:bodyPr/>
          <a:lstStyle/>
          <a:p>
            <a:r>
              <a:rPr lang="en-US"/>
              <a:t>ddd</a:t>
            </a:r>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697DF9-D697-4FEF-9191-55381975293D}" type="datetime1">
              <a:rPr lang="en-US" altLang="zh-CN" smtClean="0"/>
              <a:t>9/27/2023</a:t>
            </a:fld>
            <a:endParaRPr lang="en-US"/>
          </a:p>
        </p:txBody>
      </p:sp>
      <p:sp>
        <p:nvSpPr>
          <p:cNvPr id="5" name="Footer Placeholder 4"/>
          <p:cNvSpPr>
            <a:spLocks noGrp="1"/>
          </p:cNvSpPr>
          <p:nvPr>
            <p:ph type="ftr" sz="quarter" idx="11"/>
          </p:nvPr>
        </p:nvSpPr>
        <p:spPr/>
        <p:txBody>
          <a:bodyPr/>
          <a:lstStyle/>
          <a:p>
            <a:r>
              <a:rPr lang="en-US"/>
              <a:t>ddd</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4128D2-4FE8-4F33-AC06-C37733080B7A}" type="datetime1">
              <a:rPr lang="en-US" altLang="zh-CN" smtClean="0"/>
              <a:t>9/27/2023</a:t>
            </a:fld>
            <a:endParaRPr lang="en-US"/>
          </a:p>
        </p:txBody>
      </p:sp>
      <p:sp>
        <p:nvSpPr>
          <p:cNvPr id="5" name="Footer Placeholder 4"/>
          <p:cNvSpPr>
            <a:spLocks noGrp="1"/>
          </p:cNvSpPr>
          <p:nvPr>
            <p:ph type="ftr" sz="quarter" idx="11"/>
          </p:nvPr>
        </p:nvSpPr>
        <p:spPr/>
        <p:txBody>
          <a:bodyPr/>
          <a:lstStyle/>
          <a:p>
            <a:r>
              <a:rPr lang="en-US"/>
              <a:t>ddd</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3"/>
          <p:cNvSpPr>
            <a:spLocks noGrp="1"/>
          </p:cNvSpPr>
          <p:nvPr>
            <p:ph idx="1"/>
          </p:nvPr>
        </p:nvSpPr>
        <p:spPr>
          <a:xfrm>
            <a:off x="623392" y="1340768"/>
            <a:ext cx="10972800" cy="49076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algn="l" defTabSz="914400" rtl="0" eaLnBrk="1" latinLnBrk="0" hangingPunct="1">
              <a:spcBef>
                <a:spcPct val="20000"/>
              </a:spcBef>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algn="l" defTabSz="914400" rtl="0" eaLnBrk="1" latinLnBrk="0" hangingPunct="1">
              <a:spcBef>
                <a:spcPct val="20000"/>
              </a:spcBef>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algn="l" defTabSz="914400" rtl="0" eaLnBrk="1" latinLnBrk="0" hangingPunct="1">
              <a:spcBef>
                <a:spcPct val="20000"/>
              </a:spcBef>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algn="l" defTabSz="914400" rtl="0" eaLnBrk="1" latinLnBrk="0" hangingPunct="1">
              <a:spcBef>
                <a:spcPct val="20000"/>
              </a:spcBef>
              <a:defRPr lang="zh-CN" altLang="en-US" sz="1600" kern="1200" dirty="0">
                <a:solidFill>
                  <a:srgbClr val="003D7F"/>
                </a:solidFill>
                <a:latin typeface="Arial" panose="020B0604020202020204" pitchFamily="34" charset="0"/>
                <a:ea typeface="+mn-ea"/>
                <a:cs typeface="Arial" panose="020B0604020202020204" pitchFamily="34" charset="0"/>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10" name="Title 1"/>
          <p:cNvSpPr>
            <a:spLocks noGrp="1"/>
          </p:cNvSpPr>
          <p:nvPr>
            <p:ph type="title"/>
          </p:nvPr>
        </p:nvSpPr>
        <p:spPr>
          <a:xfrm>
            <a:off x="143341" y="228600"/>
            <a:ext cx="9601067" cy="638944"/>
          </a:xfrm>
          <a:prstGeom prst="rect">
            <a:avLst/>
          </a:prstGeom>
        </p:spPr>
        <p:txBody>
          <a:bodyPr/>
          <a:lstStyle>
            <a:lvl1pPr algn="l">
              <a:defRPr lang="zh-CN" altLang="en-US" sz="3200" b="1" kern="1200" dirty="0">
                <a:solidFill>
                  <a:srgbClr val="003D7F"/>
                </a:solidFill>
                <a:effectLst/>
                <a:latin typeface="Arial" panose="020B0604020202020204" pitchFamily="34" charset="0"/>
                <a:ea typeface="隶书" panose="02010509060101010101" pitchFamily="49" charset="-122"/>
                <a:cs typeface="Arial" panose="020B0604020202020204" pitchFamily="34" charset="0"/>
              </a:defRPr>
            </a:lvl1pPr>
          </a:lstStyle>
          <a:p>
            <a:r>
              <a:rPr lang="en-US" altLang="zh-CN" dirty="0"/>
              <a:t>Click to edit Master title style</a:t>
            </a:r>
            <a:endParaRPr lang="zh-CN" altLang="en-US" dirty="0"/>
          </a:p>
        </p:txBody>
      </p:sp>
      <p:cxnSp>
        <p:nvCxnSpPr>
          <p:cNvPr id="13" name="Straight Connector 12"/>
          <p:cNvCxnSpPr/>
          <p:nvPr userDrawn="1"/>
        </p:nvCxnSpPr>
        <p:spPr>
          <a:xfrm>
            <a:off x="0" y="1066800"/>
            <a:ext cx="975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6400800"/>
            <a:ext cx="12192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6477000"/>
            <a:ext cx="12192000"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1" name="Straight Connector 16"/>
          <p:cNvCxnSpPr/>
          <p:nvPr userDrawn="1"/>
        </p:nvCxnSpPr>
        <p:spPr>
          <a:xfrm>
            <a:off x="0" y="990600"/>
            <a:ext cx="9753600"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pic>
        <p:nvPicPr>
          <p:cNvPr id="12"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145136"/>
            <a:ext cx="1917062" cy="9216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11" name="Straight Connector 10"/>
          <p:cNvCxnSpPr/>
          <p:nvPr userDrawn="1"/>
        </p:nvCxnSpPr>
        <p:spPr>
          <a:xfrm>
            <a:off x="0" y="6400800"/>
            <a:ext cx="12192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477000"/>
            <a:ext cx="12192000"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946400" y="2362205"/>
            <a:ext cx="7823200" cy="1877437"/>
          </a:xfrm>
          <a:prstGeom prst="rect">
            <a:avLst/>
          </a:prstGeom>
          <a:noFill/>
        </p:spPr>
        <p:txBody>
          <a:bodyPr wrap="square" rtlCol="0">
            <a:spAutoFit/>
          </a:bodyPr>
          <a:lstStyle/>
          <a:p>
            <a:pPr algn="l"/>
            <a:r>
              <a:rPr lang="en-US" altLang="zh-CN" sz="6600" b="1" dirty="0">
                <a:solidFill>
                  <a:schemeClr val="tx2">
                    <a:lumMod val="75000"/>
                  </a:schemeClr>
                </a:solidFill>
                <a:effectLst/>
                <a:latin typeface="Arial" panose="020B0604020202020204" pitchFamily="34" charset="0"/>
                <a:ea typeface="隶书" panose="02010509060101010101" pitchFamily="49" charset="-122"/>
                <a:cs typeface="Arial" panose="020B0604020202020204" pitchFamily="34" charset="0"/>
              </a:rPr>
              <a:t>Thank  You!</a:t>
            </a:r>
          </a:p>
          <a:p>
            <a:pPr>
              <a:spcBef>
                <a:spcPts val="600"/>
              </a:spcBef>
            </a:pPr>
            <a:endParaRPr lang="en-US" altLang="zh-CN" sz="2000" dirty="0">
              <a:solidFill>
                <a:srgbClr val="003366"/>
              </a:solidFill>
              <a:latin typeface="Constantia" panose="02030602050306030303" pitchFamily="18" charset="0"/>
            </a:endParaRPr>
          </a:p>
          <a:p>
            <a:pPr>
              <a:spcBef>
                <a:spcPts val="600"/>
              </a:spcBef>
            </a:pPr>
            <a:r>
              <a:rPr lang="en-US" altLang="zh-CN" sz="2000" dirty="0">
                <a:solidFill>
                  <a:srgbClr val="003366"/>
                </a:solidFill>
                <a:latin typeface="Arial" panose="020B0604020202020204" pitchFamily="34" charset="0"/>
                <a:cs typeface="Arial" panose="020B0604020202020204" pitchFamily="34" charset="0"/>
              </a:rPr>
              <a:t>Q &amp; A</a:t>
            </a:r>
            <a:endParaRPr lang="zh-CN" altLang="en-US" sz="6600" dirty="0">
              <a:latin typeface="Arial" panose="020B0604020202020204" pitchFamily="34" charset="0"/>
              <a:cs typeface="Arial" panose="020B0604020202020204" pitchFamily="34" charset="0"/>
            </a:endParaRPr>
          </a:p>
        </p:txBody>
      </p:sp>
      <p:pic>
        <p:nvPicPr>
          <p:cNvPr id="7"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304800"/>
            <a:ext cx="4294641" cy="68580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ext Placeholder 3"/>
          <p:cNvSpPr>
            <a:spLocks noGrp="1"/>
          </p:cNvSpPr>
          <p:nvPr>
            <p:ph idx="1"/>
          </p:nvPr>
        </p:nvSpPr>
        <p:spPr>
          <a:xfrm>
            <a:off x="623392" y="1340768"/>
            <a:ext cx="10972800" cy="49076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60000"/>
              <a:buFont typeface="Wingdings" panose="05000000000000000000" pitchFamily="2" charset="2"/>
              <a:buChar char="n"/>
              <a:defRPr lang="en-US" altLang="zh-CN" sz="3200" kern="1200" dirty="0" smtClean="0">
                <a:solidFill>
                  <a:srgbClr val="003D7F"/>
                </a:solidFill>
                <a:latin typeface="Arial" panose="020B0604020202020204" pitchFamily="34" charset="0"/>
                <a:ea typeface="+mn-ea"/>
                <a:cs typeface="Arial" panose="020B0604020202020204" pitchFamily="34" charset="0"/>
              </a:defRPr>
            </a:lvl1pPr>
            <a:lvl2pPr algn="l" defTabSz="914400" rtl="0" eaLnBrk="1" latinLnBrk="0" hangingPunct="1">
              <a:spcBef>
                <a:spcPct val="20000"/>
              </a:spcBef>
              <a:defRPr lang="en-US" altLang="zh-CN" sz="2800" kern="1200" dirty="0" smtClean="0">
                <a:solidFill>
                  <a:srgbClr val="003D7F"/>
                </a:solidFill>
                <a:latin typeface="Arial" panose="020B0604020202020204" pitchFamily="34" charset="0"/>
                <a:ea typeface="+mn-ea"/>
                <a:cs typeface="Arial" panose="020B0604020202020204" pitchFamily="34" charset="0"/>
              </a:defRPr>
            </a:lvl2pPr>
            <a:lvl3pPr algn="l" defTabSz="914400" rtl="0" eaLnBrk="1" latinLnBrk="0" hangingPunct="1">
              <a:spcBef>
                <a:spcPct val="20000"/>
              </a:spcBef>
              <a:defRPr lang="en-US" altLang="zh-CN" sz="2400" kern="1200" dirty="0" smtClean="0">
                <a:solidFill>
                  <a:srgbClr val="003D7F"/>
                </a:solidFill>
                <a:latin typeface="Arial" panose="020B0604020202020204" pitchFamily="34" charset="0"/>
                <a:ea typeface="+mn-ea"/>
                <a:cs typeface="Arial" panose="020B0604020202020204" pitchFamily="34" charset="0"/>
              </a:defRPr>
            </a:lvl3pPr>
            <a:lvl4pPr algn="l" defTabSz="914400" rtl="0" eaLnBrk="1" latinLnBrk="0" hangingPunct="1">
              <a:spcBef>
                <a:spcPct val="20000"/>
              </a:spcBef>
              <a:defRPr lang="en-US" altLang="zh-CN" sz="2000" kern="1200" dirty="0" smtClean="0">
                <a:solidFill>
                  <a:srgbClr val="003D7F"/>
                </a:solidFill>
                <a:latin typeface="Arial" panose="020B0604020202020204" pitchFamily="34" charset="0"/>
                <a:ea typeface="+mn-ea"/>
                <a:cs typeface="Arial" panose="020B0604020202020204" pitchFamily="34" charset="0"/>
              </a:defRPr>
            </a:lvl4pPr>
            <a:lvl5pPr algn="l" defTabSz="914400" rtl="0" eaLnBrk="1" latinLnBrk="0" hangingPunct="1">
              <a:spcBef>
                <a:spcPct val="20000"/>
              </a:spcBef>
              <a:defRPr lang="zh-CN" altLang="en-US" sz="1600" kern="1200" dirty="0">
                <a:solidFill>
                  <a:srgbClr val="003D7F"/>
                </a:solidFill>
                <a:latin typeface="Arial" panose="020B0604020202020204" pitchFamily="34" charset="0"/>
                <a:ea typeface="+mn-ea"/>
                <a:cs typeface="Arial" panose="020B0604020202020204" pitchFamily="34" charset="0"/>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10" name="Title 1"/>
          <p:cNvSpPr>
            <a:spLocks noGrp="1"/>
          </p:cNvSpPr>
          <p:nvPr>
            <p:ph type="title"/>
          </p:nvPr>
        </p:nvSpPr>
        <p:spPr>
          <a:xfrm>
            <a:off x="143341" y="228600"/>
            <a:ext cx="9601067" cy="638944"/>
          </a:xfrm>
          <a:prstGeom prst="rect">
            <a:avLst/>
          </a:prstGeom>
        </p:spPr>
        <p:txBody>
          <a:bodyPr/>
          <a:lstStyle>
            <a:lvl1pPr algn="l">
              <a:defRPr lang="zh-CN" altLang="en-US" sz="3200" b="1" kern="1200" dirty="0">
                <a:solidFill>
                  <a:srgbClr val="003D7F"/>
                </a:solidFill>
                <a:effectLst/>
                <a:latin typeface="Arial" panose="020B0604020202020204" pitchFamily="34" charset="0"/>
                <a:ea typeface="隶书" panose="02010509060101010101" pitchFamily="49" charset="-122"/>
                <a:cs typeface="Arial" panose="020B0604020202020204" pitchFamily="34" charset="0"/>
              </a:defRPr>
            </a:lvl1pPr>
          </a:lstStyle>
          <a:p>
            <a:r>
              <a:rPr lang="en-US" altLang="zh-CN" dirty="0"/>
              <a:t>Click to edit Master title style</a:t>
            </a:r>
            <a:endParaRPr lang="zh-CN" altLang="en-US" dirty="0"/>
          </a:p>
        </p:txBody>
      </p:sp>
      <p:cxnSp>
        <p:nvCxnSpPr>
          <p:cNvPr id="13" name="Straight Connector 12"/>
          <p:cNvCxnSpPr/>
          <p:nvPr userDrawn="1"/>
        </p:nvCxnSpPr>
        <p:spPr>
          <a:xfrm>
            <a:off x="0" y="1066800"/>
            <a:ext cx="975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6400800"/>
            <a:ext cx="12192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6477000"/>
            <a:ext cx="12192000"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1" name="Straight Connector 16"/>
          <p:cNvCxnSpPr/>
          <p:nvPr userDrawn="1"/>
        </p:nvCxnSpPr>
        <p:spPr>
          <a:xfrm>
            <a:off x="0" y="990600"/>
            <a:ext cx="9753600"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pic>
        <p:nvPicPr>
          <p:cNvPr id="18"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145136"/>
            <a:ext cx="1917062" cy="92166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84D7EC-672C-4980-8B15-C104C3DC55EC}" type="datetime1">
              <a:rPr lang="en-US" altLang="zh-CN" smtClean="0"/>
              <a:t>9/27/2023</a:t>
            </a:fld>
            <a:endParaRPr lang="en-US"/>
          </a:p>
        </p:txBody>
      </p:sp>
      <p:sp>
        <p:nvSpPr>
          <p:cNvPr id="6" name="Footer Placeholder 5"/>
          <p:cNvSpPr>
            <a:spLocks noGrp="1"/>
          </p:cNvSpPr>
          <p:nvPr>
            <p:ph type="ftr" sz="quarter" idx="11"/>
          </p:nvPr>
        </p:nvSpPr>
        <p:spPr/>
        <p:txBody>
          <a:bodyPr/>
          <a:lstStyle/>
          <a:p>
            <a:r>
              <a:rPr lang="en-US"/>
              <a:t>ddd</a:t>
            </a:r>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2A2C4A-84E4-4BD6-8499-7B76CEA50453}" type="datetime1">
              <a:rPr lang="en-US" altLang="zh-CN" smtClean="0"/>
              <a:t>9/27/2023</a:t>
            </a:fld>
            <a:endParaRPr lang="en-US"/>
          </a:p>
        </p:txBody>
      </p:sp>
      <p:sp>
        <p:nvSpPr>
          <p:cNvPr id="8" name="Footer Placeholder 7"/>
          <p:cNvSpPr>
            <a:spLocks noGrp="1"/>
          </p:cNvSpPr>
          <p:nvPr>
            <p:ph type="ftr" sz="quarter" idx="11"/>
          </p:nvPr>
        </p:nvSpPr>
        <p:spPr/>
        <p:txBody>
          <a:bodyPr/>
          <a:lstStyle/>
          <a:p>
            <a:r>
              <a:rPr lang="en-US"/>
              <a:t>ddd</a:t>
            </a:r>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4302A1-569C-4C88-A882-0A4DA157F338}" type="datetime1">
              <a:rPr lang="en-US" altLang="zh-CN" smtClean="0"/>
              <a:t>9/27/2023</a:t>
            </a:fld>
            <a:endParaRPr lang="en-US"/>
          </a:p>
        </p:txBody>
      </p:sp>
      <p:sp>
        <p:nvSpPr>
          <p:cNvPr id="4" name="Footer Placeholder 3"/>
          <p:cNvSpPr>
            <a:spLocks noGrp="1"/>
          </p:cNvSpPr>
          <p:nvPr>
            <p:ph type="ftr" sz="quarter" idx="11"/>
          </p:nvPr>
        </p:nvSpPr>
        <p:spPr/>
        <p:txBody>
          <a:bodyPr/>
          <a:lstStyle/>
          <a:p>
            <a:r>
              <a:rPr lang="en-US"/>
              <a:t>ddd</a:t>
            </a:r>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9DAF8-5558-410D-9300-DDD2CE2331B2}" type="datetime1">
              <a:rPr lang="en-US" altLang="zh-CN" smtClean="0"/>
              <a:t>9/27/2023</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ddd</a:t>
            </a: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762000" y="1371600"/>
            <a:ext cx="10668000" cy="1295400"/>
          </a:xfrm>
          <a:prstGeom prst="rect">
            <a:avLst/>
          </a:prstGeom>
          <a:effectLst/>
        </p:spPr>
        <p:txBody>
          <a:bodyPr vert="horz" lIns="91440" tIns="45720" rIns="91440" bIns="45720" rtlCol="0" anchor="ctr">
            <a:normAutofit/>
          </a:bodyPr>
          <a:lstStyle>
            <a:lvl1pPr algn="l" defTabSz="914400" rtl="0" eaLnBrk="1" latinLnBrk="0" hangingPunct="1">
              <a:spcBef>
                <a:spcPct val="0"/>
              </a:spcBef>
              <a:buNone/>
              <a:defRPr sz="4400" b="1" kern="1200">
                <a:solidFill>
                  <a:srgbClr val="003366"/>
                </a:solidFill>
                <a:latin typeface="Constantia" panose="02030602050306030303" pitchFamily="18" charset="0"/>
                <a:ea typeface="+mj-ea"/>
                <a:cs typeface="+mj-cs"/>
              </a:defRPr>
            </a:lvl1pPr>
          </a:lstStyle>
          <a:p>
            <a:pPr algn="ctr">
              <a:spcBef>
                <a:spcPts val="0"/>
              </a:spcBef>
              <a:defRPr/>
            </a:pPr>
            <a:r>
              <a:rPr lang="en-US" sz="3600" kern="0" dirty="0">
                <a:solidFill>
                  <a:schemeClr val="tx2"/>
                </a:solidFill>
                <a:latin typeface="Arial" panose="020B0604020202020204"/>
                <a:ea typeface="隶书" panose="02010509060101010101" pitchFamily="49" charset="-122"/>
                <a:cs typeface="Arial" panose="020B0604020202020204"/>
              </a:rPr>
              <a:t>Efficient Interference Graph Estimation </a:t>
            </a:r>
          </a:p>
          <a:p>
            <a:pPr algn="ctr">
              <a:spcBef>
                <a:spcPts val="0"/>
              </a:spcBef>
              <a:defRPr/>
            </a:pPr>
            <a:r>
              <a:rPr lang="en-US" sz="3600" kern="0" dirty="0">
                <a:solidFill>
                  <a:schemeClr val="tx2"/>
                </a:solidFill>
                <a:latin typeface="Arial" panose="020B0604020202020204"/>
                <a:ea typeface="隶书" panose="02010509060101010101" pitchFamily="49" charset="-122"/>
                <a:cs typeface="Arial" panose="020B0604020202020204"/>
              </a:rPr>
              <a:t>via Concurrent Flooding</a:t>
            </a:r>
          </a:p>
        </p:txBody>
      </p:sp>
      <p:sp>
        <p:nvSpPr>
          <p:cNvPr id="2" name="文本框 1"/>
          <p:cNvSpPr txBox="1"/>
          <p:nvPr/>
        </p:nvSpPr>
        <p:spPr>
          <a:xfrm>
            <a:off x="609600" y="3166015"/>
            <a:ext cx="10668000" cy="2122805"/>
          </a:xfrm>
          <a:prstGeom prst="rect">
            <a:avLst/>
          </a:prstGeom>
          <a:noFill/>
        </p:spPr>
        <p:txBody>
          <a:bodyPr wrap="square" rtlCol="0">
            <a:spAutoFit/>
          </a:bodyPr>
          <a:lstStyle/>
          <a:p>
            <a:pPr algn="ctr"/>
            <a:r>
              <a:rPr lang="en-US" altLang="zh-CN" sz="2000" b="1" dirty="0">
                <a:latin typeface="Arial" panose="020B0604020202020204" pitchFamily="34" charset="0"/>
                <a:cs typeface="Arial" panose="020B0604020202020204" pitchFamily="34" charset="0"/>
              </a:rPr>
              <a:t>Haifeng Jia*</a:t>
            </a:r>
            <a:r>
              <a:rPr lang="en-US" altLang="zh-CN" sz="2000" dirty="0">
                <a:latin typeface="Arial" panose="020B0604020202020204" pitchFamily="34" charset="0"/>
                <a:cs typeface="Arial" panose="020B0604020202020204" pitchFamily="34" charset="0"/>
              </a:rPr>
              <a:t>, </a:t>
            </a:r>
            <a:r>
              <a:rPr lang="en-US" altLang="zh-CN" sz="2000" dirty="0" err="1">
                <a:latin typeface="Arial" panose="020B0604020202020204" pitchFamily="34" charset="0"/>
                <a:cs typeface="Arial" panose="020B0604020202020204" pitchFamily="34" charset="0"/>
              </a:rPr>
              <a:t>Yichen</a:t>
            </a:r>
            <a:r>
              <a:rPr lang="en-US" altLang="zh-CN" sz="2000" dirty="0">
                <a:latin typeface="Arial" panose="020B0604020202020204" pitchFamily="34" charset="0"/>
                <a:cs typeface="Arial" panose="020B0604020202020204" pitchFamily="34" charset="0"/>
              </a:rPr>
              <a:t> Wei*, Zhan Wang, </a:t>
            </a:r>
            <a:r>
              <a:rPr lang="en-US" altLang="zh-CN" sz="2000" dirty="0" err="1">
                <a:latin typeface="Arial" panose="020B0604020202020204" pitchFamily="34" charset="0"/>
                <a:cs typeface="Arial" panose="020B0604020202020204" pitchFamily="34" charset="0"/>
              </a:rPr>
              <a:t>Jiani</a:t>
            </a:r>
            <a:r>
              <a:rPr lang="en-US" altLang="zh-CN" sz="2000" dirty="0">
                <a:latin typeface="Arial" panose="020B0604020202020204" pitchFamily="34" charset="0"/>
                <a:cs typeface="Arial" panose="020B0604020202020204" pitchFamily="34" charset="0"/>
              </a:rPr>
              <a:t> </a:t>
            </a:r>
            <a:r>
              <a:rPr lang="en-US" altLang="zh-CN" sz="2000" dirty="0" err="1">
                <a:latin typeface="Arial" panose="020B0604020202020204" pitchFamily="34" charset="0"/>
                <a:cs typeface="Arial" panose="020B0604020202020204" pitchFamily="34" charset="0"/>
              </a:rPr>
              <a:t>Jin</a:t>
            </a:r>
            <a:r>
              <a:rPr lang="en-US" altLang="zh-CN" sz="2000" dirty="0">
                <a:latin typeface="Arial" panose="020B0604020202020204" pitchFamily="34" charset="0"/>
                <a:cs typeface="Arial" panose="020B0604020202020204" pitchFamily="34" charset="0"/>
              </a:rPr>
              <a:t>, </a:t>
            </a:r>
            <a:r>
              <a:rPr lang="en-US" altLang="zh-CN" sz="2000" dirty="0" err="1">
                <a:latin typeface="Arial" panose="020B0604020202020204" pitchFamily="34" charset="0"/>
                <a:cs typeface="Arial" panose="020B0604020202020204" pitchFamily="34" charset="0"/>
              </a:rPr>
              <a:t>Haorui</a:t>
            </a:r>
            <a:r>
              <a:rPr lang="en-US" altLang="zh-CN" sz="2000" dirty="0">
                <a:latin typeface="Arial" panose="020B0604020202020204" pitchFamily="34" charset="0"/>
                <a:cs typeface="Arial" panose="020B0604020202020204" pitchFamily="34" charset="0"/>
              </a:rPr>
              <a:t> Li, and </a:t>
            </a:r>
            <a:r>
              <a:rPr lang="en-US" altLang="zh-CN" sz="2000" dirty="0" err="1">
                <a:latin typeface="Arial" panose="020B0604020202020204" pitchFamily="34" charset="0"/>
                <a:cs typeface="Arial" panose="020B0604020202020204" pitchFamily="34" charset="0"/>
              </a:rPr>
              <a:t>Yibo</a:t>
            </a:r>
            <a:r>
              <a:rPr lang="en-US" altLang="zh-CN" sz="2000" dirty="0">
                <a:latin typeface="Arial" panose="020B0604020202020204" pitchFamily="34" charset="0"/>
                <a:cs typeface="Arial" panose="020B0604020202020204" pitchFamily="34" charset="0"/>
              </a:rPr>
              <a:t> Pi</a:t>
            </a:r>
          </a:p>
          <a:p>
            <a:pPr algn="ctr"/>
            <a:endParaRPr lang="en-US" altLang="zh-CN" sz="2000" b="1" baseline="30000" dirty="0">
              <a:latin typeface="Arial" panose="020B0604020202020204" pitchFamily="34" charset="0"/>
              <a:cs typeface="Arial" panose="020B0604020202020204" pitchFamily="34" charset="0"/>
            </a:endParaRPr>
          </a:p>
          <a:p>
            <a:pPr algn="ctr"/>
            <a:endParaRPr lang="en-US" altLang="zh-CN" sz="2000" b="1" baseline="30000" dirty="0">
              <a:latin typeface="Arial" panose="020B0604020202020204" pitchFamily="34" charset="0"/>
              <a:cs typeface="Arial" panose="020B0604020202020204" pitchFamily="34" charset="0"/>
            </a:endParaRPr>
          </a:p>
          <a:p>
            <a:pPr algn="ctr"/>
            <a:endParaRPr lang="en-US" altLang="zh-CN" sz="2000" b="1" baseline="30000" dirty="0">
              <a:latin typeface="Arial" panose="020B0604020202020204" pitchFamily="34" charset="0"/>
              <a:cs typeface="Arial" panose="020B0604020202020204" pitchFamily="34" charset="0"/>
            </a:endParaRPr>
          </a:p>
          <a:p>
            <a:pPr algn="ctr"/>
            <a:endParaRPr lang="en-US" altLang="zh-CN" sz="2000" b="1" baseline="30000" dirty="0">
              <a:latin typeface="Arial" panose="020B0604020202020204" pitchFamily="34" charset="0"/>
              <a:cs typeface="Arial" panose="020B0604020202020204" pitchFamily="34" charset="0"/>
            </a:endParaRPr>
          </a:p>
          <a:p>
            <a:pPr algn="ctr">
              <a:lnSpc>
                <a:spcPct val="150000"/>
              </a:lnSpc>
            </a:pPr>
            <a:r>
              <a:rPr lang="en-US" altLang="zh-CN" sz="2000" dirty="0">
                <a:latin typeface="Arial" panose="020B0604020202020204" pitchFamily="34" charset="0"/>
                <a:cs typeface="Arial" panose="020B0604020202020204" pitchFamily="34" charset="0"/>
              </a:rPr>
              <a:t>Network Measurement and Systems Lab</a:t>
            </a:r>
          </a:p>
          <a:p>
            <a:pPr algn="ctr">
              <a:lnSpc>
                <a:spcPct val="150000"/>
              </a:lnSpc>
            </a:pPr>
            <a:r>
              <a:rPr lang="en-US" altLang="zh-CN" sz="2000" dirty="0">
                <a:latin typeface="Arial" panose="020B0604020202020204" pitchFamily="34" charset="0"/>
                <a:cs typeface="Arial" panose="020B0604020202020204" pitchFamily="34" charset="0"/>
              </a:rPr>
              <a:t>University of Michigan - Shanghai Jiao Tong University Joint Institute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altLang="zh-CN" dirty="0"/>
              <a:t>Additivity of Received Powers</a:t>
            </a:r>
          </a:p>
        </p:txBody>
      </p:sp>
      <p:sp>
        <p:nvSpPr>
          <p:cNvPr id="4" name="Text Box 3"/>
          <p:cNvSpPr txBox="1"/>
          <p:nvPr/>
        </p:nvSpPr>
        <p:spPr>
          <a:xfrm>
            <a:off x="736600" y="1433195"/>
            <a:ext cx="3225800" cy="368300"/>
          </a:xfrm>
          <a:prstGeom prst="rect">
            <a:avLst/>
          </a:prstGeom>
          <a:noFill/>
        </p:spPr>
        <p:txBody>
          <a:bodyPr wrap="square" rtlCol="0">
            <a:spAutoFit/>
          </a:bodyPr>
          <a:lstStyle/>
          <a:p>
            <a:endParaRPr lang="en-US"/>
          </a:p>
        </p:txBody>
      </p:sp>
      <p:sp>
        <p:nvSpPr>
          <p:cNvPr id="7" name="Rounded Rectangle 2">
            <a:extLst>
              <a:ext uri="{FF2B5EF4-FFF2-40B4-BE49-F238E27FC236}">
                <a16:creationId xmlns:a16="http://schemas.microsoft.com/office/drawing/2014/main" id="{27999E0C-78FD-539F-E756-6877F6EFE1EC}"/>
              </a:ext>
            </a:extLst>
          </p:cNvPr>
          <p:cNvSpPr/>
          <p:nvPr/>
        </p:nvSpPr>
        <p:spPr>
          <a:xfrm>
            <a:off x="2487924" y="2889255"/>
            <a:ext cx="1673543" cy="69494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3">
            <a:extLst>
              <a:ext uri="{FF2B5EF4-FFF2-40B4-BE49-F238E27FC236}">
                <a16:creationId xmlns:a16="http://schemas.microsoft.com/office/drawing/2014/main" id="{23FD8F11-1B54-D86C-0B8F-E06B28967D4B}"/>
              </a:ext>
            </a:extLst>
          </p:cNvPr>
          <p:cNvSpPr txBox="1"/>
          <p:nvPr/>
        </p:nvSpPr>
        <p:spPr>
          <a:xfrm>
            <a:off x="2771785" y="3207989"/>
            <a:ext cx="1087157" cy="369332"/>
          </a:xfrm>
          <a:prstGeom prst="rect">
            <a:avLst/>
          </a:prstGeom>
          <a:noFill/>
        </p:spPr>
        <p:txBody>
          <a:bodyPr wrap="none" rtlCol="0">
            <a:spAutoFit/>
          </a:bodyPr>
          <a:lstStyle/>
          <a:p>
            <a:r>
              <a:rPr lang="en-US" altLang="zh-CN" dirty="0"/>
              <a:t>nRF528xx</a:t>
            </a:r>
            <a:endParaRPr lang="en-US" dirty="0"/>
          </a:p>
        </p:txBody>
      </p:sp>
      <p:sp>
        <p:nvSpPr>
          <p:cNvPr id="10" name="TextBox 4">
            <a:extLst>
              <a:ext uri="{FF2B5EF4-FFF2-40B4-BE49-F238E27FC236}">
                <a16:creationId xmlns:a16="http://schemas.microsoft.com/office/drawing/2014/main" id="{B6DA49C5-7D5B-938A-7CE8-A645620647F7}"/>
              </a:ext>
            </a:extLst>
          </p:cNvPr>
          <p:cNvSpPr txBox="1"/>
          <p:nvPr/>
        </p:nvSpPr>
        <p:spPr>
          <a:xfrm>
            <a:off x="2590800" y="2895600"/>
            <a:ext cx="1535420" cy="369332"/>
          </a:xfrm>
          <a:prstGeom prst="rect">
            <a:avLst/>
          </a:prstGeom>
          <a:noFill/>
        </p:spPr>
        <p:txBody>
          <a:bodyPr wrap="none" rtlCol="0">
            <a:spAutoFit/>
          </a:bodyPr>
          <a:lstStyle/>
          <a:p>
            <a:r>
              <a:rPr lang="en-US" altLang="zh-CN" dirty="0"/>
              <a:t>Transmitter</a:t>
            </a:r>
            <a:r>
              <a:rPr lang="zh-CN" altLang="en-US" dirty="0"/>
              <a:t> </a:t>
            </a:r>
            <a:r>
              <a:rPr lang="en-US" altLang="zh-CN" dirty="0"/>
              <a:t>1</a:t>
            </a:r>
            <a:endParaRPr lang="en-US" dirty="0"/>
          </a:p>
        </p:txBody>
      </p:sp>
      <p:sp>
        <p:nvSpPr>
          <p:cNvPr id="11" name="Triangle 5">
            <a:extLst>
              <a:ext uri="{FF2B5EF4-FFF2-40B4-BE49-F238E27FC236}">
                <a16:creationId xmlns:a16="http://schemas.microsoft.com/office/drawing/2014/main" id="{E354BDF1-2623-848A-F6BC-33A5F2B2C04F}"/>
              </a:ext>
            </a:extLst>
          </p:cNvPr>
          <p:cNvSpPr/>
          <p:nvPr/>
        </p:nvSpPr>
        <p:spPr>
          <a:xfrm rot="5400000">
            <a:off x="4736857" y="3088619"/>
            <a:ext cx="292359" cy="23401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6">
            <a:extLst>
              <a:ext uri="{FF2B5EF4-FFF2-40B4-BE49-F238E27FC236}">
                <a16:creationId xmlns:a16="http://schemas.microsoft.com/office/drawing/2014/main" id="{5AF5E14F-11F8-D790-689B-6E1648C525FE}"/>
              </a:ext>
            </a:extLst>
          </p:cNvPr>
          <p:cNvSpPr/>
          <p:nvPr/>
        </p:nvSpPr>
        <p:spPr>
          <a:xfrm rot="16200000">
            <a:off x="4975163" y="3090983"/>
            <a:ext cx="292359" cy="23401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7">
            <a:extLst>
              <a:ext uri="{FF2B5EF4-FFF2-40B4-BE49-F238E27FC236}">
                <a16:creationId xmlns:a16="http://schemas.microsoft.com/office/drawing/2014/main" id="{590C70EF-0D0D-BF84-46E7-251FA78D728F}"/>
              </a:ext>
            </a:extLst>
          </p:cNvPr>
          <p:cNvSpPr/>
          <p:nvPr/>
        </p:nvSpPr>
        <p:spPr>
          <a:xfrm>
            <a:off x="7828511" y="3338737"/>
            <a:ext cx="1673543" cy="69494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8">
            <a:extLst>
              <a:ext uri="{FF2B5EF4-FFF2-40B4-BE49-F238E27FC236}">
                <a16:creationId xmlns:a16="http://schemas.microsoft.com/office/drawing/2014/main" id="{9E7D231D-7CCC-7A1A-6A52-4522F31A536A}"/>
              </a:ext>
            </a:extLst>
          </p:cNvPr>
          <p:cNvSpPr txBox="1"/>
          <p:nvPr/>
        </p:nvSpPr>
        <p:spPr>
          <a:xfrm>
            <a:off x="8112372" y="3657471"/>
            <a:ext cx="1087157" cy="369332"/>
          </a:xfrm>
          <a:prstGeom prst="rect">
            <a:avLst/>
          </a:prstGeom>
          <a:noFill/>
        </p:spPr>
        <p:txBody>
          <a:bodyPr wrap="none" rtlCol="0">
            <a:spAutoFit/>
          </a:bodyPr>
          <a:lstStyle/>
          <a:p>
            <a:r>
              <a:rPr lang="en-US" altLang="zh-CN" dirty="0"/>
              <a:t>nRF528xx</a:t>
            </a:r>
            <a:endParaRPr lang="en-US" dirty="0"/>
          </a:p>
        </p:txBody>
      </p:sp>
      <p:sp>
        <p:nvSpPr>
          <p:cNvPr id="15" name="TextBox 9">
            <a:extLst>
              <a:ext uri="{FF2B5EF4-FFF2-40B4-BE49-F238E27FC236}">
                <a16:creationId xmlns:a16="http://schemas.microsoft.com/office/drawing/2014/main" id="{9CFD44CD-B601-B9F8-7B4E-52840FB09691}"/>
              </a:ext>
            </a:extLst>
          </p:cNvPr>
          <p:cNvSpPr txBox="1"/>
          <p:nvPr/>
        </p:nvSpPr>
        <p:spPr>
          <a:xfrm>
            <a:off x="8062524" y="3347740"/>
            <a:ext cx="1287532" cy="369332"/>
          </a:xfrm>
          <a:prstGeom prst="rect">
            <a:avLst/>
          </a:prstGeom>
          <a:noFill/>
        </p:spPr>
        <p:txBody>
          <a:bodyPr wrap="none" rtlCol="0">
            <a:spAutoFit/>
          </a:bodyPr>
          <a:lstStyle/>
          <a:p>
            <a:r>
              <a:rPr lang="en-US" altLang="zh-CN"/>
              <a:t>Receiver</a:t>
            </a:r>
            <a:r>
              <a:rPr lang="zh-CN" altLang="en-US"/>
              <a:t> </a:t>
            </a:r>
            <a:r>
              <a:rPr lang="en-US" altLang="zh-CN"/>
              <a:t>1</a:t>
            </a:r>
            <a:endParaRPr lang="en-US" dirty="0"/>
          </a:p>
        </p:txBody>
      </p:sp>
      <p:cxnSp>
        <p:nvCxnSpPr>
          <p:cNvPr id="16" name="Straight Connector 10">
            <a:extLst>
              <a:ext uri="{FF2B5EF4-FFF2-40B4-BE49-F238E27FC236}">
                <a16:creationId xmlns:a16="http://schemas.microsoft.com/office/drawing/2014/main" id="{D94A5D9E-E2B8-DB33-424F-6D6B31CA34D2}"/>
              </a:ext>
            </a:extLst>
          </p:cNvPr>
          <p:cNvCxnSpPr/>
          <p:nvPr/>
        </p:nvCxnSpPr>
        <p:spPr>
          <a:xfrm>
            <a:off x="4161467" y="3212503"/>
            <a:ext cx="604564"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1">
            <a:extLst>
              <a:ext uri="{FF2B5EF4-FFF2-40B4-BE49-F238E27FC236}">
                <a16:creationId xmlns:a16="http://schemas.microsoft.com/office/drawing/2014/main" id="{FF5E7950-2B74-183A-2639-B7110354A35D}"/>
              </a:ext>
            </a:extLst>
          </p:cNvPr>
          <p:cNvCxnSpPr>
            <a:stCxn id="12" idx="3"/>
          </p:cNvCxnSpPr>
          <p:nvPr/>
        </p:nvCxnSpPr>
        <p:spPr>
          <a:xfrm>
            <a:off x="5238349" y="3207989"/>
            <a:ext cx="453384" cy="451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2">
            <a:extLst>
              <a:ext uri="{FF2B5EF4-FFF2-40B4-BE49-F238E27FC236}">
                <a16:creationId xmlns:a16="http://schemas.microsoft.com/office/drawing/2014/main" id="{A3CA2960-9130-4A0E-3E37-357E5A8D6BFE}"/>
              </a:ext>
            </a:extLst>
          </p:cNvPr>
          <p:cNvSpPr txBox="1"/>
          <p:nvPr/>
        </p:nvSpPr>
        <p:spPr>
          <a:xfrm>
            <a:off x="4463748" y="2666189"/>
            <a:ext cx="1249060" cy="369332"/>
          </a:xfrm>
          <a:prstGeom prst="rect">
            <a:avLst/>
          </a:prstGeom>
          <a:noFill/>
        </p:spPr>
        <p:txBody>
          <a:bodyPr wrap="none" rtlCol="0">
            <a:spAutoFit/>
          </a:bodyPr>
          <a:lstStyle/>
          <a:p>
            <a:r>
              <a:rPr lang="en-US" altLang="zh-CN" dirty="0"/>
              <a:t>Attenuator</a:t>
            </a:r>
            <a:endParaRPr lang="en-US" dirty="0"/>
          </a:p>
        </p:txBody>
      </p:sp>
      <p:sp>
        <p:nvSpPr>
          <p:cNvPr id="19" name="Rounded Rectangle 14">
            <a:extLst>
              <a:ext uri="{FF2B5EF4-FFF2-40B4-BE49-F238E27FC236}">
                <a16:creationId xmlns:a16="http://schemas.microsoft.com/office/drawing/2014/main" id="{8E09F7A2-B8F3-63EC-46F8-10FFA67FBA90}"/>
              </a:ext>
            </a:extLst>
          </p:cNvPr>
          <p:cNvSpPr/>
          <p:nvPr/>
        </p:nvSpPr>
        <p:spPr>
          <a:xfrm>
            <a:off x="2487924" y="3771329"/>
            <a:ext cx="1673543" cy="69494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5">
            <a:extLst>
              <a:ext uri="{FF2B5EF4-FFF2-40B4-BE49-F238E27FC236}">
                <a16:creationId xmlns:a16="http://schemas.microsoft.com/office/drawing/2014/main" id="{D57C6421-EC42-C57E-F2CE-2F97639C7C83}"/>
              </a:ext>
            </a:extLst>
          </p:cNvPr>
          <p:cNvSpPr txBox="1"/>
          <p:nvPr/>
        </p:nvSpPr>
        <p:spPr>
          <a:xfrm>
            <a:off x="2771785" y="4090063"/>
            <a:ext cx="1087157" cy="369332"/>
          </a:xfrm>
          <a:prstGeom prst="rect">
            <a:avLst/>
          </a:prstGeom>
          <a:noFill/>
        </p:spPr>
        <p:txBody>
          <a:bodyPr wrap="none" rtlCol="0">
            <a:spAutoFit/>
          </a:bodyPr>
          <a:lstStyle/>
          <a:p>
            <a:r>
              <a:rPr lang="en-US" altLang="zh-CN" dirty="0"/>
              <a:t>nRF528xx</a:t>
            </a:r>
            <a:endParaRPr lang="en-US" dirty="0"/>
          </a:p>
        </p:txBody>
      </p:sp>
      <p:sp>
        <p:nvSpPr>
          <p:cNvPr id="21" name="TextBox 16">
            <a:extLst>
              <a:ext uri="{FF2B5EF4-FFF2-40B4-BE49-F238E27FC236}">
                <a16:creationId xmlns:a16="http://schemas.microsoft.com/office/drawing/2014/main" id="{111D9756-078B-FAC8-8BAD-E16A8F5BCACC}"/>
              </a:ext>
            </a:extLst>
          </p:cNvPr>
          <p:cNvSpPr txBox="1"/>
          <p:nvPr/>
        </p:nvSpPr>
        <p:spPr>
          <a:xfrm>
            <a:off x="2590800" y="3777674"/>
            <a:ext cx="1535420" cy="369332"/>
          </a:xfrm>
          <a:prstGeom prst="rect">
            <a:avLst/>
          </a:prstGeom>
          <a:noFill/>
        </p:spPr>
        <p:txBody>
          <a:bodyPr wrap="none" rtlCol="0">
            <a:spAutoFit/>
          </a:bodyPr>
          <a:lstStyle/>
          <a:p>
            <a:r>
              <a:rPr lang="en-US" altLang="zh-CN" dirty="0"/>
              <a:t>Transmitter</a:t>
            </a:r>
            <a:r>
              <a:rPr lang="zh-CN" altLang="en-US" dirty="0"/>
              <a:t> </a:t>
            </a:r>
            <a:r>
              <a:rPr lang="en-US" altLang="zh-CN" dirty="0"/>
              <a:t>2</a:t>
            </a:r>
            <a:endParaRPr lang="en-US" dirty="0"/>
          </a:p>
        </p:txBody>
      </p:sp>
      <p:sp>
        <p:nvSpPr>
          <p:cNvPr id="22" name="Triangle 19">
            <a:extLst>
              <a:ext uri="{FF2B5EF4-FFF2-40B4-BE49-F238E27FC236}">
                <a16:creationId xmlns:a16="http://schemas.microsoft.com/office/drawing/2014/main" id="{96BEC923-5942-7F48-B36C-25A121C4377B}"/>
              </a:ext>
            </a:extLst>
          </p:cNvPr>
          <p:cNvSpPr/>
          <p:nvPr/>
        </p:nvSpPr>
        <p:spPr>
          <a:xfrm rot="5400000">
            <a:off x="4736856" y="4023122"/>
            <a:ext cx="292359" cy="23401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0">
            <a:extLst>
              <a:ext uri="{FF2B5EF4-FFF2-40B4-BE49-F238E27FC236}">
                <a16:creationId xmlns:a16="http://schemas.microsoft.com/office/drawing/2014/main" id="{2D113ACB-68A2-236D-3CA4-D308630492F2}"/>
              </a:ext>
            </a:extLst>
          </p:cNvPr>
          <p:cNvSpPr/>
          <p:nvPr/>
        </p:nvSpPr>
        <p:spPr>
          <a:xfrm rot="16200000">
            <a:off x="4975162" y="4025486"/>
            <a:ext cx="292359" cy="23401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1">
            <a:extLst>
              <a:ext uri="{FF2B5EF4-FFF2-40B4-BE49-F238E27FC236}">
                <a16:creationId xmlns:a16="http://schemas.microsoft.com/office/drawing/2014/main" id="{E0677DC0-E5A6-523C-3A8B-02B82A8B6FC3}"/>
              </a:ext>
            </a:extLst>
          </p:cNvPr>
          <p:cNvCxnSpPr/>
          <p:nvPr/>
        </p:nvCxnSpPr>
        <p:spPr>
          <a:xfrm>
            <a:off x="4161466" y="4147006"/>
            <a:ext cx="604564"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2">
            <a:extLst>
              <a:ext uri="{FF2B5EF4-FFF2-40B4-BE49-F238E27FC236}">
                <a16:creationId xmlns:a16="http://schemas.microsoft.com/office/drawing/2014/main" id="{93311BC4-4AF4-6005-E65C-B16E7D29B33A}"/>
              </a:ext>
            </a:extLst>
          </p:cNvPr>
          <p:cNvCxnSpPr>
            <a:stCxn id="23" idx="3"/>
          </p:cNvCxnSpPr>
          <p:nvPr/>
        </p:nvCxnSpPr>
        <p:spPr>
          <a:xfrm>
            <a:off x="5238348" y="4142492"/>
            <a:ext cx="453384" cy="451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3">
                <a:extLst>
                  <a:ext uri="{FF2B5EF4-FFF2-40B4-BE49-F238E27FC236}">
                    <a16:creationId xmlns:a16="http://schemas.microsoft.com/office/drawing/2014/main" id="{F1042EA8-F2AA-0C54-3902-570D4B6BD962}"/>
                  </a:ext>
                </a:extLst>
              </p:cNvPr>
              <p:cNvSpPr txBox="1"/>
              <p:nvPr/>
            </p:nvSpPr>
            <p:spPr>
              <a:xfrm>
                <a:off x="5474430" y="3420535"/>
                <a:ext cx="442429"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000" i="1" smtClean="0">
                          <a:solidFill>
                            <a:schemeClr val="bg2">
                              <a:lumMod val="50000"/>
                            </a:schemeClr>
                          </a:solidFill>
                          <a:latin typeface="Cambria Math" panose="02040503050406030204" pitchFamily="18" charset="0"/>
                          <a:ea typeface="Cambria Math" panose="02040503050406030204" pitchFamily="18" charset="0"/>
                        </a:rPr>
                        <m:t>⨁</m:t>
                      </m:r>
                    </m:oMath>
                  </m:oMathPara>
                </a14:m>
                <a:endParaRPr lang="en-US" sz="3000" dirty="0">
                  <a:solidFill>
                    <a:schemeClr val="bg2">
                      <a:lumMod val="50000"/>
                    </a:schemeClr>
                  </a:solidFill>
                </a:endParaRPr>
              </a:p>
            </p:txBody>
          </p:sp>
        </mc:Choice>
        <mc:Fallback xmlns="">
          <p:sp>
            <p:nvSpPr>
              <p:cNvPr id="26" name="TextBox 23">
                <a:extLst>
                  <a:ext uri="{FF2B5EF4-FFF2-40B4-BE49-F238E27FC236}">
                    <a16:creationId xmlns:a16="http://schemas.microsoft.com/office/drawing/2014/main" id="{F1042EA8-F2AA-0C54-3902-570D4B6BD962}"/>
                  </a:ext>
                </a:extLst>
              </p:cNvPr>
              <p:cNvSpPr txBox="1">
                <a:spLocks noRot="1" noChangeAspect="1" noMove="1" noResize="1" noEditPoints="1" noAdjustHandles="1" noChangeArrowheads="1" noChangeShapeType="1" noTextEdit="1"/>
              </p:cNvSpPr>
              <p:nvPr/>
            </p:nvSpPr>
            <p:spPr>
              <a:xfrm>
                <a:off x="5474430" y="3420535"/>
                <a:ext cx="442429" cy="461665"/>
              </a:xfrm>
              <a:prstGeom prst="rect">
                <a:avLst/>
              </a:prstGeom>
              <a:blipFill>
                <a:blip r:embed="rId3"/>
                <a:stretch>
                  <a:fillRect l="-22222" r="-19444" b="-16216"/>
                </a:stretch>
              </a:blipFill>
            </p:spPr>
            <p:txBody>
              <a:bodyPr/>
              <a:lstStyle/>
              <a:p>
                <a:r>
                  <a:rPr lang="zh-CN" altLang="en-US">
                    <a:noFill/>
                  </a:rPr>
                  <a:t> </a:t>
                </a:r>
              </a:p>
            </p:txBody>
          </p:sp>
        </mc:Fallback>
      </mc:AlternateContent>
      <p:cxnSp>
        <p:nvCxnSpPr>
          <p:cNvPr id="27" name="Straight Connector 24">
            <a:extLst>
              <a:ext uri="{FF2B5EF4-FFF2-40B4-BE49-F238E27FC236}">
                <a16:creationId xmlns:a16="http://schemas.microsoft.com/office/drawing/2014/main" id="{86EB3CD7-BCBF-4E50-3338-A266CE92535B}"/>
              </a:ext>
            </a:extLst>
          </p:cNvPr>
          <p:cNvCxnSpPr/>
          <p:nvPr/>
        </p:nvCxnSpPr>
        <p:spPr>
          <a:xfrm flipV="1">
            <a:off x="5695136" y="3821232"/>
            <a:ext cx="0" cy="32577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D691499-79B3-FBA4-99D5-2DF4FC32782B}"/>
              </a:ext>
            </a:extLst>
          </p:cNvPr>
          <p:cNvCxnSpPr/>
          <p:nvPr/>
        </p:nvCxnSpPr>
        <p:spPr>
          <a:xfrm flipV="1">
            <a:off x="5691732" y="3212965"/>
            <a:ext cx="0" cy="32577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092679B-45A0-44D2-BA71-33DCB304921B}"/>
              </a:ext>
            </a:extLst>
          </p:cNvPr>
          <p:cNvSpPr txBox="1"/>
          <p:nvPr/>
        </p:nvSpPr>
        <p:spPr>
          <a:xfrm>
            <a:off x="5728019" y="3015571"/>
            <a:ext cx="1133644" cy="646331"/>
          </a:xfrm>
          <a:prstGeom prst="rect">
            <a:avLst/>
          </a:prstGeom>
          <a:noFill/>
        </p:spPr>
        <p:txBody>
          <a:bodyPr wrap="none" rtlCol="0">
            <a:spAutoFit/>
          </a:bodyPr>
          <a:lstStyle/>
          <a:p>
            <a:r>
              <a:rPr lang="en-US" altLang="zh-CN" dirty="0"/>
              <a:t>Power</a:t>
            </a:r>
            <a:r>
              <a:rPr lang="zh-CN" altLang="en-US" dirty="0"/>
              <a:t> </a:t>
            </a:r>
            <a:endParaRPr lang="en-US" altLang="zh-CN" dirty="0"/>
          </a:p>
          <a:p>
            <a:r>
              <a:rPr lang="en-US" altLang="zh-CN" dirty="0"/>
              <a:t>combiner</a:t>
            </a:r>
            <a:endParaRPr lang="en-US" dirty="0"/>
          </a:p>
        </p:txBody>
      </p:sp>
      <p:cxnSp>
        <p:nvCxnSpPr>
          <p:cNvPr id="30" name="Straight Connector 29">
            <a:extLst>
              <a:ext uri="{FF2B5EF4-FFF2-40B4-BE49-F238E27FC236}">
                <a16:creationId xmlns:a16="http://schemas.microsoft.com/office/drawing/2014/main" id="{9698B630-B04D-CD39-5A0A-46F120B97190}"/>
              </a:ext>
            </a:extLst>
          </p:cNvPr>
          <p:cNvCxnSpPr>
            <a:endCxn id="13" idx="1"/>
          </p:cNvCxnSpPr>
          <p:nvPr/>
        </p:nvCxnSpPr>
        <p:spPr>
          <a:xfrm>
            <a:off x="5788103" y="3670417"/>
            <a:ext cx="2040408" cy="15792"/>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riangle 31">
            <a:extLst>
              <a:ext uri="{FF2B5EF4-FFF2-40B4-BE49-F238E27FC236}">
                <a16:creationId xmlns:a16="http://schemas.microsoft.com/office/drawing/2014/main" id="{F9102E46-9040-A2C8-CC5F-741AC86C1DB9}"/>
              </a:ext>
            </a:extLst>
          </p:cNvPr>
          <p:cNvSpPr/>
          <p:nvPr/>
        </p:nvSpPr>
        <p:spPr>
          <a:xfrm rot="5400000">
            <a:off x="6840617" y="3564659"/>
            <a:ext cx="292359" cy="23401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2">
            <a:extLst>
              <a:ext uri="{FF2B5EF4-FFF2-40B4-BE49-F238E27FC236}">
                <a16:creationId xmlns:a16="http://schemas.microsoft.com/office/drawing/2014/main" id="{555DD382-F4F7-A9EB-AA4B-184B9B0CE2CD}"/>
              </a:ext>
            </a:extLst>
          </p:cNvPr>
          <p:cNvSpPr/>
          <p:nvPr/>
        </p:nvSpPr>
        <p:spPr>
          <a:xfrm rot="16200000">
            <a:off x="7078923" y="3567023"/>
            <a:ext cx="292359" cy="23401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文本框 32">
            <a:extLst>
              <a:ext uri="{FF2B5EF4-FFF2-40B4-BE49-F238E27FC236}">
                <a16:creationId xmlns:a16="http://schemas.microsoft.com/office/drawing/2014/main" id="{7E82A4DF-85DA-E5DB-D46F-0F09D8F3B179}"/>
              </a:ext>
            </a:extLst>
          </p:cNvPr>
          <p:cNvSpPr txBox="1"/>
          <p:nvPr/>
        </p:nvSpPr>
        <p:spPr>
          <a:xfrm>
            <a:off x="613867" y="1193568"/>
            <a:ext cx="2686954" cy="461665"/>
          </a:xfrm>
          <a:prstGeom prst="rect">
            <a:avLst/>
          </a:prstGeom>
          <a:noFill/>
        </p:spPr>
        <p:txBody>
          <a:bodyPr wrap="none" rtlCol="0">
            <a:spAutoFit/>
          </a:bodyPr>
          <a:lstStyle/>
          <a:p>
            <a:r>
              <a:rPr kumimoji="1" lang="en-US" altLang="zh-CN" sz="2400" b="1" dirty="0"/>
              <a:t>Experimental Setup</a:t>
            </a:r>
            <a:endParaRPr kumimoji="1"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par>
                                <p:cTn id="29" presetID="9"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par>
                                <p:cTn id="32" presetID="9"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ssolve">
                                      <p:cBhvr>
                                        <p:cTn id="43" dur="500"/>
                                        <p:tgtEl>
                                          <p:spTgt spid="2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dissolve">
                                      <p:cBhvr>
                                        <p:cTn id="46" dur="500"/>
                                        <p:tgtEl>
                                          <p:spTgt spid="2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dissolve">
                                      <p:cBhvr>
                                        <p:cTn id="49" dur="500"/>
                                        <p:tgtEl>
                                          <p:spTgt spid="2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dissolve">
                                      <p:cBhvr>
                                        <p:cTn id="52" dur="500"/>
                                        <p:tgtEl>
                                          <p:spTgt spid="23"/>
                                        </p:tgtEl>
                                      </p:cBhvr>
                                    </p:animEffect>
                                  </p:childTnLst>
                                </p:cTn>
                              </p:par>
                              <p:par>
                                <p:cTn id="53" presetID="9"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ssolve">
                                      <p:cBhvr>
                                        <p:cTn id="55" dur="500"/>
                                        <p:tgtEl>
                                          <p:spTgt spid="24"/>
                                        </p:tgtEl>
                                      </p:cBhvr>
                                    </p:animEffect>
                                  </p:childTnLst>
                                </p:cTn>
                              </p:par>
                              <p:par>
                                <p:cTn id="56" presetID="9"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dissolve">
                                      <p:cBhvr>
                                        <p:cTn id="58" dur="500"/>
                                        <p:tgtEl>
                                          <p:spTgt spid="2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dissolve">
                                      <p:cBhvr>
                                        <p:cTn id="61" dur="500"/>
                                        <p:tgtEl>
                                          <p:spTgt spid="26"/>
                                        </p:tgtEl>
                                      </p:cBhvr>
                                    </p:animEffect>
                                  </p:childTnLst>
                                </p:cTn>
                              </p:par>
                              <p:par>
                                <p:cTn id="62" presetID="9"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dissolve">
                                      <p:cBhvr>
                                        <p:cTn id="64" dur="500"/>
                                        <p:tgtEl>
                                          <p:spTgt spid="27"/>
                                        </p:tgtEl>
                                      </p:cBhvr>
                                    </p:animEffect>
                                  </p:childTnLst>
                                </p:cTn>
                              </p:par>
                              <p:par>
                                <p:cTn id="65" presetID="9"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dissolve">
                                      <p:cBhvr>
                                        <p:cTn id="67" dur="500"/>
                                        <p:tgtEl>
                                          <p:spTgt spid="2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dissolve">
                                      <p:cBhvr>
                                        <p:cTn id="70" dur="500"/>
                                        <p:tgtEl>
                                          <p:spTgt spid="29"/>
                                        </p:tgtEl>
                                      </p:cBhvr>
                                    </p:animEffect>
                                  </p:childTnLst>
                                </p:cTn>
                              </p:par>
                              <p:par>
                                <p:cTn id="71" presetID="9"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dissolve">
                                      <p:cBhvr>
                                        <p:cTn id="73" dur="500"/>
                                        <p:tgtEl>
                                          <p:spTgt spid="30"/>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dissolve">
                                      <p:cBhvr>
                                        <p:cTn id="76" dur="500"/>
                                        <p:tgtEl>
                                          <p:spTgt spid="31"/>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dissolve">
                                      <p:cBhvr>
                                        <p:cTn id="79" dur="500"/>
                                        <p:tgtEl>
                                          <p:spTgt spid="32"/>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dissolve">
                                      <p:cBhvr>
                                        <p:cTn id="8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animBg="1"/>
      <p:bldP spid="12" grpId="0" animBg="1"/>
      <p:bldP spid="13" grpId="0" animBg="1"/>
      <p:bldP spid="14" grpId="0"/>
      <p:bldP spid="15" grpId="0"/>
      <p:bldP spid="18" grpId="0"/>
      <p:bldP spid="19" grpId="0" animBg="1"/>
      <p:bldP spid="20" grpId="0"/>
      <p:bldP spid="21" grpId="0"/>
      <p:bldP spid="22" grpId="0" animBg="1"/>
      <p:bldP spid="23" grpId="0" animBg="1"/>
      <p:bldP spid="26" grpId="0"/>
      <p:bldP spid="29" grpId="0"/>
      <p:bldP spid="31" grpId="0" animBg="1"/>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altLang="zh-CN" dirty="0"/>
              <a:t>Additivity of Received Powers</a:t>
            </a:r>
          </a:p>
        </p:txBody>
      </p:sp>
      <p:pic>
        <p:nvPicPr>
          <p:cNvPr id="2" name="Picture 1" descr="cdf_power_ratio"/>
          <p:cNvPicPr>
            <a:picLocks noChangeAspect="1"/>
          </p:cNvPicPr>
          <p:nvPr/>
        </p:nvPicPr>
        <p:blipFill>
          <a:blip r:embed="rId3"/>
          <a:stretch>
            <a:fillRect/>
          </a:stretch>
        </p:blipFill>
        <p:spPr>
          <a:xfrm>
            <a:off x="651967" y="2133600"/>
            <a:ext cx="3319145" cy="2289175"/>
          </a:xfrm>
          <a:prstGeom prst="rect">
            <a:avLst/>
          </a:prstGeom>
        </p:spPr>
      </p:pic>
      <p:pic>
        <p:nvPicPr>
          <p:cNvPr id="5" name="Picture 4" descr="heat_map_ble_high_region"/>
          <p:cNvPicPr>
            <a:picLocks noChangeAspect="1"/>
          </p:cNvPicPr>
          <p:nvPr/>
        </p:nvPicPr>
        <p:blipFill>
          <a:blip r:embed="rId4"/>
          <a:stretch>
            <a:fillRect/>
          </a:stretch>
        </p:blipFill>
        <p:spPr>
          <a:xfrm>
            <a:off x="4449902" y="2143125"/>
            <a:ext cx="3197225" cy="2279650"/>
          </a:xfrm>
          <a:prstGeom prst="rect">
            <a:avLst/>
          </a:prstGeom>
        </p:spPr>
      </p:pic>
      <p:pic>
        <p:nvPicPr>
          <p:cNvPr id="6" name="Picture 5" descr="heat_map_ble_low_region"/>
          <p:cNvPicPr>
            <a:picLocks noChangeAspect="1"/>
          </p:cNvPicPr>
          <p:nvPr/>
        </p:nvPicPr>
        <p:blipFill>
          <a:blip r:embed="rId5"/>
          <a:stretch>
            <a:fillRect/>
          </a:stretch>
        </p:blipFill>
        <p:spPr>
          <a:xfrm>
            <a:off x="8123891" y="2143125"/>
            <a:ext cx="3197225" cy="2279650"/>
          </a:xfrm>
          <a:prstGeom prst="rect">
            <a:avLst/>
          </a:prstGeom>
        </p:spPr>
      </p:pic>
      <p:cxnSp>
        <p:nvCxnSpPr>
          <p:cNvPr id="9" name="Straight Connector 19">
            <a:extLst>
              <a:ext uri="{FF2B5EF4-FFF2-40B4-BE49-F238E27FC236}">
                <a16:creationId xmlns:a16="http://schemas.microsoft.com/office/drawing/2014/main" id="{697E1607-29E7-8F82-4A3E-29E7E1D55926}"/>
              </a:ext>
            </a:extLst>
          </p:cNvPr>
          <p:cNvCxnSpPr>
            <a:cxnSpLocks/>
          </p:cNvCxnSpPr>
          <p:nvPr/>
        </p:nvCxnSpPr>
        <p:spPr>
          <a:xfrm>
            <a:off x="2009597" y="2209800"/>
            <a:ext cx="0" cy="1752600"/>
          </a:xfrm>
          <a:prstGeom prst="line">
            <a:avLst/>
          </a:prstGeom>
          <a:ln w="25400">
            <a:solidFill>
              <a:srgbClr val="FF0000"/>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19">
            <a:extLst>
              <a:ext uri="{FF2B5EF4-FFF2-40B4-BE49-F238E27FC236}">
                <a16:creationId xmlns:a16="http://schemas.microsoft.com/office/drawing/2014/main" id="{6E7891E4-CA71-D41B-C1BA-65093E4473A8}"/>
              </a:ext>
            </a:extLst>
          </p:cNvPr>
          <p:cNvCxnSpPr>
            <a:cxnSpLocks/>
          </p:cNvCxnSpPr>
          <p:nvPr/>
        </p:nvCxnSpPr>
        <p:spPr>
          <a:xfrm>
            <a:off x="3228797" y="2209800"/>
            <a:ext cx="0" cy="1752600"/>
          </a:xfrm>
          <a:prstGeom prst="line">
            <a:avLst/>
          </a:prstGeom>
          <a:ln w="25400">
            <a:solidFill>
              <a:srgbClr val="FF0000"/>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Rectangle 48">
            <a:extLst>
              <a:ext uri="{FF2B5EF4-FFF2-40B4-BE49-F238E27FC236}">
                <a16:creationId xmlns:a16="http://schemas.microsoft.com/office/drawing/2014/main" id="{44E37143-321E-707E-D258-A7D64EE68583}"/>
              </a:ext>
            </a:extLst>
          </p:cNvPr>
          <p:cNvSpPr/>
          <p:nvPr/>
        </p:nvSpPr>
        <p:spPr>
          <a:xfrm>
            <a:off x="6352997" y="2104256"/>
            <a:ext cx="762000" cy="638944"/>
          </a:xfrm>
          <a:prstGeom prst="rect">
            <a:avLst/>
          </a:prstGeom>
          <a:no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21BBD77-0DE5-3DC5-4DE9-46692BD910DD}"/>
              </a:ext>
            </a:extLst>
          </p:cNvPr>
          <p:cNvSpPr/>
          <p:nvPr/>
        </p:nvSpPr>
        <p:spPr>
          <a:xfrm>
            <a:off x="4600397" y="2104257"/>
            <a:ext cx="267278" cy="638944"/>
          </a:xfrm>
          <a:prstGeom prst="rect">
            <a:avLst/>
          </a:prstGeom>
          <a:no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89151D8-BE65-6E3D-575F-371CEB852CB8}"/>
              </a:ext>
            </a:extLst>
          </p:cNvPr>
          <p:cNvSpPr/>
          <p:nvPr/>
        </p:nvSpPr>
        <p:spPr>
          <a:xfrm>
            <a:off x="6347141" y="3993502"/>
            <a:ext cx="762000" cy="242596"/>
          </a:xfrm>
          <a:prstGeom prst="rect">
            <a:avLst/>
          </a:prstGeom>
          <a:no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文本框 39">
            <a:extLst>
              <a:ext uri="{FF2B5EF4-FFF2-40B4-BE49-F238E27FC236}">
                <a16:creationId xmlns:a16="http://schemas.microsoft.com/office/drawing/2014/main" id="{95304916-22E4-8634-6857-43106CAA9B2F}"/>
              </a:ext>
            </a:extLst>
          </p:cNvPr>
          <p:cNvSpPr txBox="1"/>
          <p:nvPr/>
        </p:nvSpPr>
        <p:spPr>
          <a:xfrm>
            <a:off x="1323797" y="5003031"/>
            <a:ext cx="2534285" cy="830997"/>
          </a:xfrm>
          <a:prstGeom prst="roundRect">
            <a:avLst>
              <a:gd name="adj" fmla="val 8643"/>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2400" b="1">
                <a:solidFill>
                  <a:srgbClr val="FFCF05"/>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sz="1800" dirty="0"/>
              <a:t>88%</a:t>
            </a:r>
            <a:r>
              <a:rPr lang="en-US" altLang="zh-CN" sz="1800" dirty="0">
                <a:solidFill>
                  <a:schemeClr val="bg1"/>
                </a:solidFill>
              </a:rPr>
              <a:t> of power ratios </a:t>
            </a:r>
          </a:p>
          <a:p>
            <a:pPr algn="ctr"/>
            <a:r>
              <a:rPr lang="en-US" altLang="zh-CN" sz="1800" dirty="0">
                <a:solidFill>
                  <a:schemeClr val="bg1"/>
                </a:solidFill>
              </a:rPr>
              <a:t>fall </a:t>
            </a:r>
            <a:r>
              <a:rPr lang="en-US" altLang="zh-CN" sz="1800" dirty="0"/>
              <a:t>within 0.9 and 1.1</a:t>
            </a:r>
            <a:endParaRPr lang="zh-CN" altLang="en-US" sz="1800" dirty="0"/>
          </a:p>
        </p:txBody>
      </p:sp>
      <p:sp>
        <p:nvSpPr>
          <p:cNvPr id="41" name="文本框 40">
            <a:extLst>
              <a:ext uri="{FF2B5EF4-FFF2-40B4-BE49-F238E27FC236}">
                <a16:creationId xmlns:a16="http://schemas.microsoft.com/office/drawing/2014/main" id="{5FBE74FA-5A27-9568-4BF7-46AAF24ACE5D}"/>
              </a:ext>
            </a:extLst>
          </p:cNvPr>
          <p:cNvSpPr txBox="1"/>
          <p:nvPr/>
        </p:nvSpPr>
        <p:spPr>
          <a:xfrm>
            <a:off x="4705633" y="5003029"/>
            <a:ext cx="2685761" cy="830997"/>
          </a:xfrm>
          <a:prstGeom prst="roundRect">
            <a:avLst>
              <a:gd name="adj" fmla="val 8643"/>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2400" b="1">
                <a:solidFill>
                  <a:srgbClr val="FFCF05"/>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sz="1800" dirty="0">
                <a:solidFill>
                  <a:schemeClr val="bg1"/>
                </a:solidFill>
              </a:rPr>
              <a:t>Power ratios </a:t>
            </a:r>
            <a:r>
              <a:rPr lang="en-US" altLang="zh-CN" sz="1800" dirty="0"/>
              <a:t>decrease</a:t>
            </a:r>
            <a:r>
              <a:rPr lang="en-US" altLang="zh-CN" sz="1800" dirty="0">
                <a:solidFill>
                  <a:schemeClr val="bg1"/>
                </a:solidFill>
              </a:rPr>
              <a:t> as rx powers </a:t>
            </a:r>
            <a:r>
              <a:rPr lang="en-US" altLang="zh-CN" sz="1800" dirty="0"/>
              <a:t>increase</a:t>
            </a:r>
            <a:endParaRPr lang="zh-CN" altLang="en-US" sz="1800" dirty="0"/>
          </a:p>
        </p:txBody>
      </p:sp>
      <p:sp>
        <p:nvSpPr>
          <p:cNvPr id="42" name="圆角矩形 41">
            <a:extLst>
              <a:ext uri="{FF2B5EF4-FFF2-40B4-BE49-F238E27FC236}">
                <a16:creationId xmlns:a16="http://schemas.microsoft.com/office/drawing/2014/main" id="{4B32EC4A-3F7D-AEF3-8230-5493BADA1092}"/>
              </a:ext>
            </a:extLst>
          </p:cNvPr>
          <p:cNvSpPr/>
          <p:nvPr/>
        </p:nvSpPr>
        <p:spPr>
          <a:xfrm rot="19193561">
            <a:off x="4620818" y="2832876"/>
            <a:ext cx="2799397" cy="381000"/>
          </a:xfrm>
          <a:prstGeom prst="roundRect">
            <a:avLst>
              <a:gd name="adj" fmla="val 50000"/>
            </a:avLst>
          </a:prstGeom>
          <a:noFill/>
          <a:ln>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a16="http://schemas.microsoft.com/office/drawing/2014/main" id="{6FE584FC-794F-7476-4390-60706DB06F3B}"/>
              </a:ext>
            </a:extLst>
          </p:cNvPr>
          <p:cNvSpPr txBox="1"/>
          <p:nvPr/>
        </p:nvSpPr>
        <p:spPr>
          <a:xfrm>
            <a:off x="8375795" y="4939915"/>
            <a:ext cx="2685761" cy="957226"/>
          </a:xfrm>
          <a:prstGeom prst="roundRect">
            <a:avLst>
              <a:gd name="adj" fmla="val 8643"/>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2400" b="1">
                <a:solidFill>
                  <a:srgbClr val="FFCF05"/>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sz="1800" dirty="0"/>
              <a:t>Similar additivity </a:t>
            </a:r>
            <a:r>
              <a:rPr lang="en-US" altLang="zh-CN" sz="1800" dirty="0">
                <a:solidFill>
                  <a:schemeClr val="bg1"/>
                </a:solidFill>
              </a:rPr>
              <a:t>except for rx power greater than -24 dBm </a:t>
            </a:r>
            <a:endParaRPr lang="zh-CN" altLang="en-US" sz="1800" dirty="0">
              <a:solidFill>
                <a:schemeClr val="bg1"/>
              </a:solidFill>
            </a:endParaRPr>
          </a:p>
        </p:txBody>
      </p:sp>
      <p:sp>
        <p:nvSpPr>
          <p:cNvPr id="44" name="文本框 43">
            <a:extLst>
              <a:ext uri="{FF2B5EF4-FFF2-40B4-BE49-F238E27FC236}">
                <a16:creationId xmlns:a16="http://schemas.microsoft.com/office/drawing/2014/main" id="{E77C41F4-A348-06BE-361C-7F6BEAEEA501}"/>
              </a:ext>
            </a:extLst>
          </p:cNvPr>
          <p:cNvSpPr txBox="1"/>
          <p:nvPr/>
        </p:nvSpPr>
        <p:spPr>
          <a:xfrm>
            <a:off x="613867" y="1193568"/>
            <a:ext cx="2745495" cy="461665"/>
          </a:xfrm>
          <a:prstGeom prst="rect">
            <a:avLst/>
          </a:prstGeom>
          <a:noFill/>
        </p:spPr>
        <p:txBody>
          <a:bodyPr wrap="none" rtlCol="0">
            <a:spAutoFit/>
          </a:bodyPr>
          <a:lstStyle/>
          <a:p>
            <a:r>
              <a:rPr kumimoji="1" lang="en-US" altLang="zh-CN" sz="2400" b="1" dirty="0"/>
              <a:t>Experimental Result</a:t>
            </a:r>
            <a:endParaRPr kumimoji="1" lang="zh-CN" altLang="en-US" sz="2400" b="1" dirty="0"/>
          </a:p>
        </p:txBody>
      </p:sp>
      <p:cxnSp>
        <p:nvCxnSpPr>
          <p:cNvPr id="7" name="直线箭头连接符 6">
            <a:extLst>
              <a:ext uri="{FF2B5EF4-FFF2-40B4-BE49-F238E27FC236}">
                <a16:creationId xmlns:a16="http://schemas.microsoft.com/office/drawing/2014/main" id="{AD8D1F15-8A1B-8D21-A426-BDCC3EF4010C}"/>
              </a:ext>
            </a:extLst>
          </p:cNvPr>
          <p:cNvCxnSpPr>
            <a:cxnSpLocks/>
            <a:stCxn id="4" idx="1"/>
            <a:endCxn id="42" idx="3"/>
          </p:cNvCxnSpPr>
          <p:nvPr/>
        </p:nvCxnSpPr>
        <p:spPr>
          <a:xfrm flipH="1">
            <a:off x="7091061" y="1531928"/>
            <a:ext cx="494152" cy="589732"/>
          </a:xfrm>
          <a:prstGeom prst="straightConnector1">
            <a:avLst/>
          </a:prstGeom>
          <a:ln w="25400">
            <a:solidFill>
              <a:srgbClr val="003D7F"/>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A0B1B900-8886-DBFE-5EFE-EADC7F6F1E5C}"/>
              </a:ext>
            </a:extLst>
          </p:cNvPr>
          <p:cNvSpPr txBox="1"/>
          <p:nvPr/>
        </p:nvSpPr>
        <p:spPr>
          <a:xfrm>
            <a:off x="7585213" y="1201028"/>
            <a:ext cx="1730709" cy="661799"/>
          </a:xfrm>
          <a:prstGeom prst="roundRect">
            <a:avLst>
              <a:gd name="adj" fmla="val 8643"/>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2400" b="1">
                <a:solidFill>
                  <a:srgbClr val="FFCF05"/>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sz="1800" dirty="0">
                <a:solidFill>
                  <a:schemeClr val="bg1"/>
                </a:solidFill>
              </a:rPr>
              <a:t>The rx power is </a:t>
            </a:r>
            <a:r>
              <a:rPr lang="en-US" altLang="zh-CN" sz="1800" dirty="0"/>
              <a:t>saturated</a:t>
            </a:r>
            <a:r>
              <a:rPr lang="en-US" altLang="zh-CN" sz="1800" dirty="0">
                <a:solidFill>
                  <a:schemeClr val="bg1"/>
                </a:solidFill>
              </a:rPr>
              <a:t> </a:t>
            </a:r>
            <a:endParaRPr lang="zh-CN" altLang="en-US" sz="1800" dirty="0">
              <a:solidFill>
                <a:schemeClr val="bg1"/>
              </a:solidFill>
            </a:endParaRPr>
          </a:p>
        </p:txBody>
      </p:sp>
      <mc:AlternateContent xmlns:mc="http://schemas.openxmlformats.org/markup-compatibility/2006" xmlns:a14="http://schemas.microsoft.com/office/drawing/2010/main">
        <mc:Choice Requires="a14">
          <p:sp>
            <p:nvSpPr>
              <p:cNvPr id="8" name="TextBox 42">
                <a:extLst>
                  <a:ext uri="{FF2B5EF4-FFF2-40B4-BE49-F238E27FC236}">
                    <a16:creationId xmlns:a16="http://schemas.microsoft.com/office/drawing/2014/main" id="{EB939607-585B-3580-DD50-0587A2F2FA79}"/>
                  </a:ext>
                </a:extLst>
              </p:cNvPr>
              <p:cNvSpPr txBox="1"/>
              <p:nvPr/>
            </p:nvSpPr>
            <p:spPr>
              <a:xfrm>
                <a:off x="4267200" y="2729994"/>
                <a:ext cx="3771545" cy="587020"/>
              </a:xfrm>
              <a:prstGeom prst="rect">
                <a:avLst/>
              </a:prstGeom>
              <a:noFill/>
            </p:spPr>
            <p:txBody>
              <a:bodyPr wrap="none" lIns="0" tIns="0" rIns="0" bIns="0" rtlCol="0">
                <a:spAutoFit/>
              </a:bodyPr>
              <a:lstStyle/>
              <a:p>
                <a:r>
                  <a:rPr lang="en-US" altLang="zh-CN" dirty="0"/>
                  <a:t>Power</a:t>
                </a:r>
                <a:r>
                  <a:rPr lang="zh-CN" altLang="en-US" dirty="0"/>
                  <a:t> </a:t>
                </a:r>
                <a:r>
                  <a:rPr lang="en-US" altLang="zh-CN" dirty="0"/>
                  <a:t>ratio</a:t>
                </a:r>
                <a:r>
                  <a:rPr lang="zh-CN" altLang="en-US" dirty="0"/>
                  <a:t> </a:t>
                </a:r>
                <a:r>
                  <a:rPr lang="en-US" altLang="zh-CN" dirty="0"/>
                  <a:t>=</a:t>
                </a:r>
                <a:r>
                  <a:rPr lang="zh-CN" altLang="en-US" dirty="0"/>
                  <a:t> </a:t>
                </a:r>
                <a14:m>
                  <m:oMath xmlns:m="http://schemas.openxmlformats.org/officeDocument/2006/math">
                    <m:f>
                      <m:fPr>
                        <m:ctrlPr>
                          <a:rPr lang="en-US" sz="2400" i="1">
                            <a:latin typeface="Cambria Math" panose="02040503050406030204" pitchFamily="18" charset="0"/>
                          </a:rPr>
                        </m:ctrlPr>
                      </m:fPr>
                      <m:num>
                        <m:r>
                          <m:rPr>
                            <m:sty m:val="p"/>
                          </m:rPr>
                          <a:rPr lang="en-US" altLang="zh-CN" sz="2400">
                            <a:latin typeface="Cambria Math" panose="02040503050406030204" pitchFamily="18" charset="0"/>
                          </a:rPr>
                          <m:t>Actual</m:t>
                        </m:r>
                        <m:r>
                          <a:rPr lang="zh-CN" altLang="en-US" sz="2400">
                            <a:latin typeface="Cambria Math" panose="02040503050406030204" pitchFamily="18" charset="0"/>
                          </a:rPr>
                          <m:t> </m:t>
                        </m:r>
                        <m:r>
                          <m:rPr>
                            <m:sty m:val="p"/>
                          </m:rPr>
                          <a:rPr lang="en-US" altLang="zh-CN" sz="2400">
                            <a:latin typeface="Cambria Math" panose="02040503050406030204" pitchFamily="18" charset="0"/>
                          </a:rPr>
                          <m:t>rx</m:t>
                        </m:r>
                        <m:r>
                          <a:rPr lang="zh-CN" altLang="en-US" sz="2400">
                            <a:latin typeface="Cambria Math" panose="02040503050406030204" pitchFamily="18" charset="0"/>
                          </a:rPr>
                          <m:t> </m:t>
                        </m:r>
                        <m:r>
                          <m:rPr>
                            <m:sty m:val="p"/>
                          </m:rPr>
                          <a:rPr lang="en-US" altLang="zh-CN" sz="2400">
                            <a:latin typeface="Cambria Math" panose="02040503050406030204" pitchFamily="18" charset="0"/>
                          </a:rPr>
                          <m:t>power</m:t>
                        </m:r>
                        <m:r>
                          <a:rPr lang="zh-CN" altLang="en-US" sz="2400">
                            <a:latin typeface="Cambria Math" panose="02040503050406030204" pitchFamily="18" charset="0"/>
                          </a:rPr>
                          <m:t> </m:t>
                        </m:r>
                      </m:num>
                      <m:den>
                        <m:r>
                          <a:rPr lang="en-US" altLang="zh-CN" sz="2400" b="0" i="1" smtClean="0">
                            <a:latin typeface="Cambria Math" panose="02040503050406030204" pitchFamily="18" charset="0"/>
                          </a:rPr>
                          <m:t>∑</m:t>
                        </m:r>
                        <m:r>
                          <a:rPr lang="en-US" altLang="zh-CN" sz="2400">
                            <a:latin typeface="Cambria Math" panose="02040503050406030204" pitchFamily="18" charset="0"/>
                          </a:rPr>
                          <m:t>𝑖𝑛𝑑𝑖𝑣𝑖𝑑𝑢𝑎𝑙</m:t>
                        </m:r>
                        <m:r>
                          <a:rPr lang="zh-CN" altLang="en-US" sz="2400">
                            <a:latin typeface="Cambria Math" panose="02040503050406030204" pitchFamily="18" charset="0"/>
                          </a:rPr>
                          <m:t> </m:t>
                        </m:r>
                        <m:r>
                          <m:rPr>
                            <m:sty m:val="p"/>
                          </m:rPr>
                          <a:rPr lang="en-US" altLang="zh-CN" sz="2400">
                            <a:latin typeface="Cambria Math" panose="02040503050406030204" pitchFamily="18" charset="0"/>
                          </a:rPr>
                          <m:t>rx</m:t>
                        </m:r>
                        <m:r>
                          <a:rPr lang="zh-CN" altLang="en-US" sz="2400">
                            <a:latin typeface="Cambria Math" panose="02040503050406030204" pitchFamily="18" charset="0"/>
                          </a:rPr>
                          <m:t> </m:t>
                        </m:r>
                        <m:r>
                          <m:rPr>
                            <m:sty m:val="p"/>
                          </m:rPr>
                          <a:rPr lang="en-US" altLang="zh-CN" sz="2400">
                            <a:latin typeface="Cambria Math" panose="02040503050406030204" pitchFamily="18" charset="0"/>
                          </a:rPr>
                          <m:t>power</m:t>
                        </m:r>
                        <m:r>
                          <m:rPr>
                            <m:sty m:val="p"/>
                          </m:rPr>
                          <a:rPr lang="en-US" altLang="zh-CN" sz="2400" b="0" i="0" smtClean="0">
                            <a:latin typeface="Cambria Math" panose="02040503050406030204" pitchFamily="18" charset="0"/>
                          </a:rPr>
                          <m:t>s</m:t>
                        </m:r>
                      </m:den>
                    </m:f>
                  </m:oMath>
                </a14:m>
                <a:endParaRPr lang="en-US" sz="2400" dirty="0">
                  <a:latin typeface="Cambria Math" panose="02040503050406030204" pitchFamily="18" charset="0"/>
                </a:endParaRPr>
              </a:p>
            </p:txBody>
          </p:sp>
        </mc:Choice>
        <mc:Fallback xmlns="">
          <p:sp>
            <p:nvSpPr>
              <p:cNvPr id="8" name="TextBox 42">
                <a:extLst>
                  <a:ext uri="{FF2B5EF4-FFF2-40B4-BE49-F238E27FC236}">
                    <a16:creationId xmlns:a16="http://schemas.microsoft.com/office/drawing/2014/main" id="{EB939607-585B-3580-DD50-0587A2F2FA79}"/>
                  </a:ext>
                </a:extLst>
              </p:cNvPr>
              <p:cNvSpPr txBox="1">
                <a:spLocks noRot="1" noChangeAspect="1" noMove="1" noResize="1" noEditPoints="1" noAdjustHandles="1" noChangeArrowheads="1" noChangeShapeType="1" noTextEdit="1"/>
              </p:cNvSpPr>
              <p:nvPr/>
            </p:nvSpPr>
            <p:spPr>
              <a:xfrm>
                <a:off x="4267200" y="2729994"/>
                <a:ext cx="3771545" cy="587020"/>
              </a:xfrm>
              <a:prstGeom prst="rect">
                <a:avLst/>
              </a:prstGeom>
              <a:blipFill>
                <a:blip r:embed="rId6"/>
                <a:stretch>
                  <a:fillRect l="-371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2604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ssolve">
                                      <p:cBhvr>
                                        <p:cTn id="10" dur="500"/>
                                        <p:tgtEl>
                                          <p:spTgt spid="44"/>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xit" presetSubtype="0" fill="hold" grpId="2" nodeType="with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dissolve">
                                      <p:cBhvr>
                                        <p:cTn id="32" dur="500"/>
                                        <p:tgtEl>
                                          <p:spTgt spid="42"/>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9"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ssolve">
                                      <p:cBhvr>
                                        <p:cTn id="47" dur="500"/>
                                        <p:tgtEl>
                                          <p:spTgt spid="4"/>
                                        </p:tgtEl>
                                      </p:cBhvr>
                                    </p:animEffect>
                                  </p:childTnLst>
                                </p:cTn>
                              </p:par>
                              <p:par>
                                <p:cTn id="48" presetID="3" presetClass="exit" presetSubtype="10" fill="hold" grpId="1" nodeType="withEffect">
                                  <p:stCondLst>
                                    <p:cond delay="0"/>
                                  </p:stCondLst>
                                  <p:childTnLst>
                                    <p:animEffect transition="out" filter="blinds(horizontal)">
                                      <p:cBhvr>
                                        <p:cTn id="49" dur="500"/>
                                        <p:tgtEl>
                                          <p:spTgt spid="42"/>
                                        </p:tgtEl>
                                      </p:cBhvr>
                                    </p:animEffect>
                                    <p:set>
                                      <p:cBhvr>
                                        <p:cTn id="50" dur="1" fill="hold">
                                          <p:stCondLst>
                                            <p:cond delay="499"/>
                                          </p:stCondLst>
                                        </p:cTn>
                                        <p:tgtEl>
                                          <p:spTgt spid="4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9" presetClass="exit" presetSubtype="0" fill="hold" grpId="1" nodeType="withEffect">
                                  <p:stCondLst>
                                    <p:cond delay="0"/>
                                  </p:stCondLst>
                                  <p:childTnLst>
                                    <p:animEffect transition="out" filter="dissolve">
                                      <p:cBhvr>
                                        <p:cTn id="58" dur="500"/>
                                        <p:tgtEl>
                                          <p:spTgt spid="4"/>
                                        </p:tgtEl>
                                      </p:cBhvr>
                                    </p:animEffect>
                                    <p:set>
                                      <p:cBhvr>
                                        <p:cTn id="59" dur="1" fill="hold">
                                          <p:stCondLst>
                                            <p:cond delay="499"/>
                                          </p:stCondLst>
                                        </p:cTn>
                                        <p:tgtEl>
                                          <p:spTgt spid="4"/>
                                        </p:tgtEl>
                                        <p:attrNameLst>
                                          <p:attrName>style.visibility</p:attrName>
                                        </p:attrNameLst>
                                      </p:cBhvr>
                                      <p:to>
                                        <p:strVal val="hidden"/>
                                      </p:to>
                                    </p:set>
                                  </p:childTnLst>
                                </p:cTn>
                              </p:par>
                              <p:par>
                                <p:cTn id="60" presetID="9" presetClass="exit" presetSubtype="0" fill="hold" nodeType="withEffect">
                                  <p:stCondLst>
                                    <p:cond delay="0"/>
                                  </p:stCondLst>
                                  <p:childTnLst>
                                    <p:animEffect transition="out" filter="dissolve">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2" grpId="1" animBg="1"/>
      <p:bldP spid="43" grpId="0" animBg="1"/>
      <p:bldP spid="44" grpId="0"/>
      <p:bldP spid="4" grpId="0" animBg="1"/>
      <p:bldP spid="4" grpId="1" animBg="1"/>
      <p:bldP spid="8" grpId="1"/>
      <p:bldP spid="8"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altLang="zh-CN" dirty="0"/>
              <a:t>Full-rank Constraint</a:t>
            </a:r>
          </a:p>
        </p:txBody>
      </p:sp>
      <mc:AlternateContent xmlns:mc="http://schemas.openxmlformats.org/markup-compatibility/2006" xmlns:a14="http://schemas.microsoft.com/office/drawing/2010/main">
        <mc:Choice Requires="a14">
          <p:sp>
            <p:nvSpPr>
              <p:cNvPr id="2" name="Text Box 1"/>
              <p:cNvSpPr txBox="1"/>
              <p:nvPr/>
            </p:nvSpPr>
            <p:spPr>
              <a:xfrm>
                <a:off x="1752600" y="2542540"/>
                <a:ext cx="3192780" cy="577215"/>
              </a:xfrm>
              <a:prstGeom prst="rect">
                <a:avLst/>
              </a:prstGeom>
              <a:noFill/>
            </p:spPr>
            <p:txBody>
              <a:bodyPr wrap="square" rtlCol="0" anchor="t">
                <a:spAutoFit/>
              </a:bodyPr>
              <a:lstStyle/>
              <a:p>
                <a:pPr algn="l"/>
                <a14:m>
                  <m:oMathPara xmlns:m="http://schemas.openxmlformats.org/officeDocument/2006/math">
                    <m:oMathParaPr>
                      <m:jc m:val="centerGroup"/>
                    </m:oMathParaPr>
                    <m:oMath xmlns:m="http://schemas.openxmlformats.org/officeDocument/2006/math">
                      <m:sSup>
                        <m:sSupPr>
                          <m:ctrlPr>
                            <a:rPr lang="en-US" sz="3200" i="1">
                              <a:latin typeface="Cambria Math" panose="02040503050406030204" pitchFamily="18" charset="0"/>
                              <a:cs typeface="Cambria Math" panose="02040503050406030204" pitchFamily="18" charset="0"/>
                            </a:rPr>
                          </m:ctrlPr>
                        </m:sSupPr>
                        <m:e>
                          <m:r>
                            <a:rPr lang="en-US" sz="3200" b="1" i="1">
                              <a:latin typeface="Cambria Math" panose="02040503050406030204" pitchFamily="18" charset="0"/>
                              <a:cs typeface="Cambria Math" panose="02040503050406030204" pitchFamily="18" charset="0"/>
                            </a:rPr>
                            <m:t>𝑷</m:t>
                          </m:r>
                        </m:e>
                        <m:sup>
                          <m:r>
                            <a:rPr lang="en-US" sz="3200" i="1">
                              <a:latin typeface="Cambria Math" panose="02040503050406030204" pitchFamily="18" charset="0"/>
                              <a:cs typeface="Cambria Math" panose="02040503050406030204" pitchFamily="18" charset="0"/>
                            </a:rPr>
                            <m:t>𝑡𝑥</m:t>
                          </m:r>
                        </m:sup>
                      </m:sSup>
                      <m:r>
                        <a:rPr lang="en-US" sz="3200" i="1">
                          <a:latin typeface="Cambria Math" panose="02040503050406030204" pitchFamily="18" charset="0"/>
                          <a:cs typeface="Cambria Math" panose="02040503050406030204" pitchFamily="18" charset="0"/>
                        </a:rPr>
                        <m:t> ∙ </m:t>
                      </m:r>
                      <m:sSub>
                        <m:sSubPr>
                          <m:ctrlPr>
                            <a:rPr lang="en-US" sz="3200" i="1">
                              <a:latin typeface="Cambria Math" panose="02040503050406030204" pitchFamily="18" charset="0"/>
                              <a:cs typeface="Cambria Math" panose="02040503050406030204" pitchFamily="18" charset="0"/>
                            </a:rPr>
                          </m:ctrlPr>
                        </m:sSubPr>
                        <m:e>
                          <m:r>
                            <a:rPr lang="en-US" sz="3200" i="1">
                              <a:latin typeface="Cambria Math" panose="02040503050406030204" pitchFamily="18" charset="0"/>
                              <a:cs typeface="Cambria Math" panose="02040503050406030204" pitchFamily="18" charset="0"/>
                            </a:rPr>
                            <m:t>h</m:t>
                          </m:r>
                        </m:e>
                        <m:sub>
                          <m:r>
                            <a:rPr lang="en-US" sz="3200" i="1">
                              <a:latin typeface="Cambria Math" panose="02040503050406030204" pitchFamily="18" charset="0"/>
                              <a:cs typeface="Cambria Math" panose="02040503050406030204" pitchFamily="18" charset="0"/>
                            </a:rPr>
                            <m:t>𝑖</m:t>
                          </m:r>
                        </m:sub>
                      </m:sSub>
                      <m:r>
                        <a:rPr lang="en-US" sz="3200" i="1">
                          <a:latin typeface="Cambria Math" panose="02040503050406030204" pitchFamily="18" charset="0"/>
                          <a:cs typeface="Cambria Math" panose="02040503050406030204" pitchFamily="18" charset="0"/>
                        </a:rPr>
                        <m:t> = </m:t>
                      </m:r>
                      <m:sSubSup>
                        <m:sSubSupPr>
                          <m:ctrlPr>
                            <a:rPr lang="en-US" sz="3200" i="1">
                              <a:latin typeface="Cambria Math" panose="02040503050406030204" pitchFamily="18" charset="0"/>
                              <a:cs typeface="Cambria Math" panose="02040503050406030204" pitchFamily="18" charset="0"/>
                            </a:rPr>
                          </m:ctrlPr>
                        </m:sSubSupPr>
                        <m:e>
                          <m:r>
                            <a:rPr lang="en-US" sz="3200" i="1">
                              <a:latin typeface="Cambria Math" panose="02040503050406030204" pitchFamily="18" charset="0"/>
                              <a:cs typeface="Cambria Math" panose="02040503050406030204" pitchFamily="18" charset="0"/>
                            </a:rPr>
                            <m:t>𝑝</m:t>
                          </m:r>
                        </m:e>
                        <m:sub>
                          <m:r>
                            <a:rPr lang="en-US" sz="3200" i="1">
                              <a:latin typeface="Cambria Math" panose="02040503050406030204" pitchFamily="18" charset="0"/>
                              <a:cs typeface="Cambria Math" panose="02040503050406030204" pitchFamily="18" charset="0"/>
                            </a:rPr>
                            <m:t>𝑖</m:t>
                          </m:r>
                        </m:sub>
                        <m:sup>
                          <m:r>
                            <a:rPr lang="en-US" sz="3200" i="1">
                              <a:latin typeface="Cambria Math" panose="02040503050406030204" pitchFamily="18" charset="0"/>
                              <a:cs typeface="Cambria Math" panose="02040503050406030204" pitchFamily="18" charset="0"/>
                            </a:rPr>
                            <m:t>𝑟𝑥</m:t>
                          </m:r>
                        </m:sup>
                      </m:sSubSup>
                    </m:oMath>
                  </m:oMathPara>
                </a14:m>
                <a:endParaRPr lang="en-US" sz="3200" i="1">
                  <a:latin typeface="Cambria Math" panose="02040503050406030204" pitchFamily="18" charset="0"/>
                  <a:cs typeface="Cambria Math" panose="02040503050406030204" pitchFamily="18" charset="0"/>
                </a:endParaRPr>
              </a:p>
            </p:txBody>
          </p:sp>
        </mc:Choice>
        <mc:Fallback xmlns="">
          <p:sp>
            <p:nvSpPr>
              <p:cNvPr id="2" name="Text Box 1"/>
              <p:cNvSpPr txBox="1">
                <a:spLocks noRot="1" noChangeAspect="1" noMove="1" noResize="1" noEditPoints="1" noAdjustHandles="1" noChangeArrowheads="1" noChangeShapeType="1" noTextEdit="1"/>
              </p:cNvSpPr>
              <p:nvPr/>
            </p:nvSpPr>
            <p:spPr>
              <a:xfrm>
                <a:off x="1752600" y="2542540"/>
                <a:ext cx="3192780" cy="577215"/>
              </a:xfrm>
              <a:prstGeom prst="rect">
                <a:avLst/>
              </a:prstGeom>
              <a:blipFill rotWithShape="1">
                <a:blip r:embed="rId3"/>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5" name="Text Box 4"/>
              <p:cNvSpPr txBox="1"/>
              <p:nvPr/>
            </p:nvSpPr>
            <p:spPr>
              <a:xfrm>
                <a:off x="1752854" y="3886136"/>
                <a:ext cx="3968779" cy="523220"/>
              </a:xfrm>
              <a:prstGeom prst="rect">
                <a:avLst/>
              </a:prstGeom>
              <a:noFill/>
            </p:spPr>
            <p:txBody>
              <a:bodyPr wrap="none" rtlCol="0" anchor="t">
                <a:spAutoFit/>
              </a:bodyPr>
              <a:lstStyle/>
              <a:p>
                <a:pPr algn="l"/>
                <a14:m>
                  <m:oMath xmlns:m="http://schemas.openxmlformats.org/officeDocument/2006/math">
                    <m:r>
                      <a:rPr lang="en-US" sz="2800" i="1" smtClean="0">
                        <a:latin typeface="Cambria Math" panose="02040503050406030204" pitchFamily="18" charset="0"/>
                        <a:cs typeface="Cambria Math" panose="02040503050406030204" pitchFamily="18" charset="0"/>
                      </a:rPr>
                      <m:t>𝑟𝑎𝑛𝑘</m:t>
                    </m:r>
                    <m:d>
                      <m:dPr>
                        <m:ctrlPr>
                          <a:rPr lang="en-US" sz="2800" i="1" smtClean="0">
                            <a:latin typeface="Cambria Math" panose="02040503050406030204" pitchFamily="18" charset="0"/>
                            <a:cs typeface="Cambria Math" panose="02040503050406030204" pitchFamily="18" charset="0"/>
                          </a:rPr>
                        </m:ctrlPr>
                      </m:dPr>
                      <m:e>
                        <m:sSup>
                          <m:sSupPr>
                            <m:ctrlPr>
                              <a:rPr lang="en-US" sz="2800" i="1">
                                <a:latin typeface="Cambria Math" panose="02040503050406030204" pitchFamily="18" charset="0"/>
                                <a:cs typeface="Cambria Math" panose="02040503050406030204" pitchFamily="18" charset="0"/>
                              </a:rPr>
                            </m:ctrlPr>
                          </m:sSupPr>
                          <m:e>
                            <m:r>
                              <a:rPr lang="en-US" sz="2800" b="1" i="1">
                                <a:latin typeface="Cambria Math" panose="02040503050406030204" pitchFamily="18" charset="0"/>
                                <a:cs typeface="Cambria Math" panose="02040503050406030204" pitchFamily="18" charset="0"/>
                              </a:rPr>
                              <m:t>𝑷</m:t>
                            </m:r>
                          </m:e>
                          <m:sup>
                            <m:r>
                              <a:rPr lang="en-US" sz="2800" i="1">
                                <a:latin typeface="Cambria Math" panose="02040503050406030204" pitchFamily="18" charset="0"/>
                                <a:cs typeface="Cambria Math" panose="02040503050406030204" pitchFamily="18" charset="0"/>
                              </a:rPr>
                              <m:t>𝑡𝑥</m:t>
                            </m:r>
                          </m:sup>
                        </m:sSup>
                      </m:e>
                    </m:d>
                    <m:r>
                      <a:rPr lang="en-US" sz="2800" b="0" i="0" smtClean="0">
                        <a:latin typeface="Cambria Math" panose="02040503050406030204" pitchFamily="18" charset="0"/>
                        <a:cs typeface="Cambria Math" panose="02040503050406030204" pitchFamily="18" charset="0"/>
                      </a:rPr>
                      <m:t> =</m:t>
                    </m:r>
                    <m:r>
                      <a:rPr lang="en-US" sz="2800">
                        <a:latin typeface="Cambria Math" panose="02040503050406030204" pitchFamily="18" charset="0"/>
                        <a:sym typeface="+mn-ea"/>
                      </a:rPr>
                      <m:t> #</m:t>
                    </m:r>
                    <m:r>
                      <m:rPr>
                        <m:sty m:val="p"/>
                      </m:rPr>
                      <a:rPr lang="en-US" sz="2800">
                        <a:latin typeface="Cambria Math" panose="02040503050406030204" pitchFamily="18" charset="0"/>
                        <a:sym typeface="+mn-ea"/>
                      </a:rPr>
                      <m:t>Senders</m:t>
                    </m:r>
                  </m:oMath>
                </a14:m>
                <a:r>
                  <a:rPr lang="en-US" sz="2800" dirty="0"/>
                  <a:t> </a:t>
                </a:r>
              </a:p>
            </p:txBody>
          </p:sp>
        </mc:Choice>
        <mc:Fallback xmlns="">
          <p:sp>
            <p:nvSpPr>
              <p:cNvPr id="5" name="Text Box 4"/>
              <p:cNvSpPr txBox="1">
                <a:spLocks noRot="1" noChangeAspect="1" noMove="1" noResize="1" noEditPoints="1" noAdjustHandles="1" noChangeArrowheads="1" noChangeShapeType="1" noTextEdit="1"/>
              </p:cNvSpPr>
              <p:nvPr/>
            </p:nvSpPr>
            <p:spPr>
              <a:xfrm>
                <a:off x="1752854" y="3886136"/>
                <a:ext cx="3968779" cy="523220"/>
              </a:xfrm>
              <a:prstGeom prst="rect">
                <a:avLst/>
              </a:prstGeom>
              <a:blipFill>
                <a:blip r:embed="rId4"/>
                <a:stretch>
                  <a:fillRect l="-1278" b="-20930"/>
                </a:stretch>
              </a:blipFill>
            </p:spPr>
            <p:txBody>
              <a:bodyPr/>
              <a:lstStyle/>
              <a:p>
                <a:r>
                  <a:rPr lang="zh-CN" altLang="en-US">
                    <a:noFill/>
                  </a:rPr>
                  <a:t> </a:t>
                </a:r>
              </a:p>
            </p:txBody>
          </p:sp>
        </mc:Fallback>
      </mc:AlternateContent>
      <p:sp>
        <p:nvSpPr>
          <p:cNvPr id="6" name="Left Brace 5"/>
          <p:cNvSpPr/>
          <p:nvPr/>
        </p:nvSpPr>
        <p:spPr>
          <a:xfrm rot="10800000">
            <a:off x="6553200" y="2609850"/>
            <a:ext cx="254635" cy="163893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 Box 6"/>
              <p:cNvSpPr txBox="1"/>
              <p:nvPr/>
            </p:nvSpPr>
            <p:spPr>
              <a:xfrm>
                <a:off x="7391400" y="3181638"/>
                <a:ext cx="3962400" cy="494724"/>
              </a:xfrm>
              <a:prstGeom prst="round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rgbClr val="FFCF05"/>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14:m>
                  <m:oMathPara xmlns:m="http://schemas.openxmlformats.org/officeDocument/2006/math">
                    <m:oMathParaPr>
                      <m:jc m:val="centerGroup"/>
                    </m:oMathParaPr>
                    <m:oMath xmlns:m="http://schemas.openxmlformats.org/officeDocument/2006/math">
                      <m:box>
                        <m:boxPr>
                          <m:noBreak m:val="on"/>
                          <m:ctrlPr>
                            <a:rPr lang="en-US" sz="2800" i="1" smtClean="0">
                              <a:solidFill>
                                <a:schemeClr val="bg1"/>
                              </a:solidFill>
                              <a:latin typeface="Cambria Math" panose="02040503050406030204" pitchFamily="18" charset="0"/>
                            </a:rPr>
                          </m:ctrlPr>
                        </m:boxPr>
                        <m:e>
                          <m:groupChr>
                            <m:groupChrPr>
                              <m:chr m:val="⇒"/>
                              <m:vertJc m:val="bot"/>
                              <m:ctrlPr>
                                <a:rPr lang="en-US" sz="2800" i="1">
                                  <a:solidFill>
                                    <a:schemeClr val="bg1"/>
                                  </a:solidFill>
                                  <a:latin typeface="Cambria Math" panose="02040503050406030204" pitchFamily="18" charset="0"/>
                                </a:rPr>
                              </m:ctrlPr>
                            </m:groupChrPr>
                            <m:e>
                              <m:r>
                                <a:rPr lang="en-US" sz="2800">
                                  <a:solidFill>
                                    <a:schemeClr val="bg1"/>
                                  </a:solidFill>
                                  <a:latin typeface="Cambria Math" panose="02040503050406030204" pitchFamily="18" charset="0"/>
                                </a:rPr>
                                <m:t> </m:t>
                              </m:r>
                            </m:e>
                          </m:groupChr>
                        </m:e>
                      </m:box>
                      <m:r>
                        <a:rPr lang="en-US" sz="2800">
                          <a:solidFill>
                            <a:schemeClr val="bg1"/>
                          </a:solidFill>
                          <a:latin typeface="Cambria Math" panose="02040503050406030204" pitchFamily="18" charset="0"/>
                        </a:rPr>
                        <m:t>    </m:t>
                      </m:r>
                      <m:sSub>
                        <m:sSubPr>
                          <m:ctrlPr>
                            <a:rPr lang="en-US" sz="2800" i="1">
                              <a:solidFill>
                                <a:schemeClr val="bg1"/>
                              </a:solidFill>
                              <a:latin typeface="Cambria Math" panose="02040503050406030204" pitchFamily="18" charset="0"/>
                            </a:rPr>
                          </m:ctrlPr>
                        </m:sSubPr>
                        <m:e>
                          <m:r>
                            <a:rPr lang="en-US" sz="2800">
                              <a:solidFill>
                                <a:schemeClr val="bg1"/>
                              </a:solidFill>
                              <a:latin typeface="Cambria Math" panose="02040503050406030204" pitchFamily="18" charset="0"/>
                            </a:rPr>
                            <m:t>h</m:t>
                          </m:r>
                        </m:e>
                        <m:sub>
                          <m:r>
                            <a:rPr lang="en-US" sz="2800">
                              <a:solidFill>
                                <a:schemeClr val="bg1"/>
                              </a:solidFill>
                              <a:latin typeface="Cambria Math" panose="02040503050406030204" pitchFamily="18" charset="0"/>
                            </a:rPr>
                            <m:t>𝑖</m:t>
                          </m:r>
                        </m:sub>
                      </m:sSub>
                      <m:r>
                        <a:rPr lang="en-US" sz="2800">
                          <a:solidFill>
                            <a:schemeClr val="bg1"/>
                          </a:solidFill>
                          <a:latin typeface="Cambria Math" panose="02040503050406030204" pitchFamily="18" charset="0"/>
                        </a:rPr>
                        <m:t> = </m:t>
                      </m:r>
                      <m:sSup>
                        <m:sSupPr>
                          <m:ctrlPr>
                            <a:rPr lang="en-US" sz="2800" i="1" smtClean="0">
                              <a:solidFill>
                                <a:srgbClr val="FFCF05"/>
                              </a:solidFill>
                              <a:latin typeface="Cambria Math" panose="02040503050406030204" pitchFamily="18" charset="0"/>
                            </a:rPr>
                          </m:ctrlPr>
                        </m:sSupPr>
                        <m:e>
                          <m:r>
                            <a:rPr lang="en-US" sz="2800">
                              <a:solidFill>
                                <a:srgbClr val="FFCF05"/>
                              </a:solidFill>
                              <a:latin typeface="Cambria Math" panose="02040503050406030204" pitchFamily="18" charset="0"/>
                            </a:rPr>
                            <m:t>(</m:t>
                          </m:r>
                          <m:sSup>
                            <m:sSupPr>
                              <m:ctrlPr>
                                <a:rPr lang="en-US" sz="2800" i="1">
                                  <a:solidFill>
                                    <a:srgbClr val="FFCF05"/>
                                  </a:solidFill>
                                  <a:latin typeface="Cambria Math" panose="02040503050406030204" pitchFamily="18" charset="0"/>
                                </a:rPr>
                              </m:ctrlPr>
                            </m:sSupPr>
                            <m:e>
                              <m:r>
                                <a:rPr lang="en-US" sz="2800">
                                  <a:solidFill>
                                    <a:srgbClr val="FFCF05"/>
                                  </a:solidFill>
                                  <a:latin typeface="Cambria Math" panose="02040503050406030204" pitchFamily="18" charset="0"/>
                                </a:rPr>
                                <m:t>𝑷</m:t>
                              </m:r>
                            </m:e>
                            <m:sup>
                              <m:r>
                                <a:rPr lang="en-US" sz="2800">
                                  <a:solidFill>
                                    <a:srgbClr val="FFCF05"/>
                                  </a:solidFill>
                                  <a:latin typeface="Cambria Math" panose="02040503050406030204" pitchFamily="18" charset="0"/>
                                </a:rPr>
                                <m:t>𝑡𝑥</m:t>
                              </m:r>
                            </m:sup>
                          </m:sSup>
                          <m:r>
                            <a:rPr lang="en-US" sz="2800">
                              <a:solidFill>
                                <a:srgbClr val="FFCF05"/>
                              </a:solidFill>
                              <a:latin typeface="Cambria Math" panose="02040503050406030204" pitchFamily="18" charset="0"/>
                            </a:rPr>
                            <m:t>)</m:t>
                          </m:r>
                        </m:e>
                        <m:sup>
                          <m:r>
                            <a:rPr lang="en-US" sz="2800">
                              <a:solidFill>
                                <a:srgbClr val="FFCF05"/>
                              </a:solidFill>
                              <a:latin typeface="Cambria Math" panose="02040503050406030204" pitchFamily="18" charset="0"/>
                            </a:rPr>
                            <m:t>−1</m:t>
                          </m:r>
                        </m:sup>
                      </m:sSup>
                      <m:r>
                        <a:rPr lang="en-US" sz="2800">
                          <a:solidFill>
                            <a:schemeClr val="bg1"/>
                          </a:solidFill>
                          <a:latin typeface="Cambria Math" panose="02040503050406030204" pitchFamily="18" charset="0"/>
                        </a:rPr>
                        <m:t> ∙ </m:t>
                      </m:r>
                      <m:sSubSup>
                        <m:sSubSupPr>
                          <m:ctrlPr>
                            <a:rPr lang="en-US" sz="2800" i="1">
                              <a:solidFill>
                                <a:schemeClr val="bg1"/>
                              </a:solidFill>
                              <a:latin typeface="Cambria Math" panose="02040503050406030204" pitchFamily="18" charset="0"/>
                            </a:rPr>
                          </m:ctrlPr>
                        </m:sSubSupPr>
                        <m:e>
                          <m:r>
                            <a:rPr lang="en-US" sz="2800">
                              <a:solidFill>
                                <a:schemeClr val="bg1"/>
                              </a:solidFill>
                              <a:latin typeface="Cambria Math" panose="02040503050406030204" pitchFamily="18" charset="0"/>
                            </a:rPr>
                            <m:t>𝑝</m:t>
                          </m:r>
                        </m:e>
                        <m:sub>
                          <m:r>
                            <a:rPr lang="en-US" sz="2800">
                              <a:solidFill>
                                <a:schemeClr val="bg1"/>
                              </a:solidFill>
                              <a:latin typeface="Cambria Math" panose="02040503050406030204" pitchFamily="18" charset="0"/>
                            </a:rPr>
                            <m:t>𝑖</m:t>
                          </m:r>
                        </m:sub>
                        <m:sup>
                          <m:r>
                            <a:rPr lang="en-US" sz="2800">
                              <a:solidFill>
                                <a:schemeClr val="bg1"/>
                              </a:solidFill>
                              <a:latin typeface="Cambria Math" panose="02040503050406030204" pitchFamily="18" charset="0"/>
                            </a:rPr>
                            <m:t>𝑟𝑥</m:t>
                          </m:r>
                        </m:sup>
                      </m:sSubSup>
                    </m:oMath>
                  </m:oMathPara>
                </a14:m>
                <a:endParaRPr lang="en-US" sz="2800" dirty="0">
                  <a:solidFill>
                    <a:schemeClr val="bg1"/>
                  </a:solidFill>
                </a:endParaRPr>
              </a:p>
            </p:txBody>
          </p:sp>
        </mc:Choice>
        <mc:Fallback xmlns="">
          <p:sp>
            <p:nvSpPr>
              <p:cNvPr id="7" name="Text Box 6"/>
              <p:cNvSpPr txBox="1">
                <a:spLocks noRot="1" noChangeAspect="1" noMove="1" noResize="1" noEditPoints="1" noAdjustHandles="1" noChangeArrowheads="1" noChangeShapeType="1" noTextEdit="1"/>
              </p:cNvSpPr>
              <p:nvPr/>
            </p:nvSpPr>
            <p:spPr>
              <a:xfrm>
                <a:off x="7391400" y="3181638"/>
                <a:ext cx="3962400" cy="494724"/>
              </a:xfrm>
              <a:prstGeom prst="roundRect">
                <a:avLst/>
              </a:prstGeom>
              <a:blipFill>
                <a:blip r:embed="rId5"/>
                <a:stretch>
                  <a:fillRect/>
                </a:stretch>
              </a:blipFill>
              <a:ln>
                <a:noFill/>
              </a:ln>
              <a:effectLst>
                <a:outerShdw blurRad="50800" dist="38100" dir="2700000" algn="tl" rotWithShape="0">
                  <a:prstClr val="black">
                    <a:alpha val="40000"/>
                  </a:prstClr>
                </a:outerShdw>
              </a:effectLst>
            </p:spPr>
            <p:txBody>
              <a:bodyPr/>
              <a:lstStyle/>
              <a:p>
                <a:r>
                  <a:rPr lang="zh-CN" altLang="en-US">
                    <a:noFill/>
                  </a:rPr>
                  <a:t> </a:t>
                </a:r>
              </a:p>
            </p:txBody>
          </p:sp>
        </mc:Fallback>
      </mc:AlternateContent>
      <p:sp>
        <p:nvSpPr>
          <p:cNvPr id="4" name="Left Brace 5">
            <a:extLst>
              <a:ext uri="{FF2B5EF4-FFF2-40B4-BE49-F238E27FC236}">
                <a16:creationId xmlns:a16="http://schemas.microsoft.com/office/drawing/2014/main" id="{0CC99A19-B074-F4D1-FE82-6F6617E3A628}"/>
              </a:ext>
            </a:extLst>
          </p:cNvPr>
          <p:cNvSpPr/>
          <p:nvPr/>
        </p:nvSpPr>
        <p:spPr>
          <a:xfrm>
            <a:off x="1209500" y="2609850"/>
            <a:ext cx="254635" cy="163893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49">
            <a:extLst>
              <a:ext uri="{FF2B5EF4-FFF2-40B4-BE49-F238E27FC236}">
                <a16:creationId xmlns:a16="http://schemas.microsoft.com/office/drawing/2014/main" id="{D0A67973-4A5D-1713-4CB6-ACDE08C9CA25}"/>
              </a:ext>
            </a:extLst>
          </p:cNvPr>
          <p:cNvSpPr/>
          <p:nvPr/>
        </p:nvSpPr>
        <p:spPr>
          <a:xfrm rot="16200000">
            <a:off x="3427191" y="2734765"/>
            <a:ext cx="384620" cy="3733800"/>
          </a:xfrm>
          <a:prstGeom prst="leftBrace">
            <a:avLst/>
          </a:prstGeom>
          <a:ln w="25400">
            <a:solidFill>
              <a:srgbClr val="4A7E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56">
            <a:extLst>
              <a:ext uri="{FF2B5EF4-FFF2-40B4-BE49-F238E27FC236}">
                <a16:creationId xmlns:a16="http://schemas.microsoft.com/office/drawing/2014/main" id="{932ED0BC-EA2C-78C9-A90B-7E12832F5D5D}"/>
              </a:ext>
            </a:extLst>
          </p:cNvPr>
          <p:cNvSpPr txBox="1"/>
          <p:nvPr/>
        </p:nvSpPr>
        <p:spPr>
          <a:xfrm>
            <a:off x="2252428" y="4806405"/>
            <a:ext cx="2734146" cy="369332"/>
          </a:xfrm>
          <a:prstGeom prst="rect">
            <a:avLst/>
          </a:prstGeom>
          <a:noFill/>
        </p:spPr>
        <p:txBody>
          <a:bodyPr wrap="none" lIns="0" tIns="0" rIns="0" bIns="0" rtlCol="0">
            <a:spAutoFit/>
          </a:bodyPr>
          <a:lstStyle/>
          <a:p>
            <a:r>
              <a:rPr lang="en-US" altLang="zh-CN" sz="2400" b="1" dirty="0">
                <a:solidFill>
                  <a:srgbClr val="4A7EBC"/>
                </a:solidFill>
                <a:latin typeface="Cambria Math" panose="02040503050406030204" pitchFamily="18" charset="0"/>
              </a:rPr>
              <a:t>Full-rank constraint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xit" presetSubtype="0" fill="hold" grpId="2"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9"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bldLvl="0" animBg="1"/>
      <p:bldP spid="7" grpId="0" animBg="1"/>
      <p:bldP spid="4" grpId="0" bldLvl="0" animBg="1"/>
      <p:bldP spid="4" grpId="1" animBg="1"/>
      <p:bldP spid="4" grpId="2" animBg="1"/>
      <p:bldP spid="8" grpId="0" bldLvl="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altLang="zh-CN" dirty="0"/>
              <a:t>Feasibility of IGE under controlled environment</a:t>
            </a:r>
          </a:p>
        </p:txBody>
      </p:sp>
      <p:sp>
        <p:nvSpPr>
          <p:cNvPr id="10" name="Rounded Rectangle 2">
            <a:extLst>
              <a:ext uri="{FF2B5EF4-FFF2-40B4-BE49-F238E27FC236}">
                <a16:creationId xmlns:a16="http://schemas.microsoft.com/office/drawing/2014/main" id="{C1024B37-E005-2742-E388-6195EAA6FA50}"/>
              </a:ext>
            </a:extLst>
          </p:cNvPr>
          <p:cNvSpPr/>
          <p:nvPr/>
        </p:nvSpPr>
        <p:spPr>
          <a:xfrm>
            <a:off x="1497843" y="2210774"/>
            <a:ext cx="1387303" cy="60288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3">
            <a:extLst>
              <a:ext uri="{FF2B5EF4-FFF2-40B4-BE49-F238E27FC236}">
                <a16:creationId xmlns:a16="http://schemas.microsoft.com/office/drawing/2014/main" id="{AD001429-7882-44A7-F903-0830C11B5E9D}"/>
              </a:ext>
            </a:extLst>
          </p:cNvPr>
          <p:cNvSpPr txBox="1"/>
          <p:nvPr/>
        </p:nvSpPr>
        <p:spPr>
          <a:xfrm>
            <a:off x="1648371" y="2473136"/>
            <a:ext cx="1117614" cy="338554"/>
          </a:xfrm>
          <a:prstGeom prst="rect">
            <a:avLst/>
          </a:prstGeom>
          <a:noFill/>
        </p:spPr>
        <p:txBody>
          <a:bodyPr wrap="none" rtlCol="0">
            <a:spAutoFit/>
          </a:bodyPr>
          <a:lstStyle/>
          <a:p>
            <a:r>
              <a:rPr lang="en-US" altLang="zh-CN" sz="1600" dirty="0"/>
              <a:t>nRF528xx</a:t>
            </a:r>
            <a:endParaRPr lang="en-US" sz="1600" dirty="0"/>
          </a:p>
        </p:txBody>
      </p:sp>
      <p:sp>
        <p:nvSpPr>
          <p:cNvPr id="12" name="TextBox 4">
            <a:extLst>
              <a:ext uri="{FF2B5EF4-FFF2-40B4-BE49-F238E27FC236}">
                <a16:creationId xmlns:a16="http://schemas.microsoft.com/office/drawing/2014/main" id="{696E71FA-159A-424B-AD52-AA509D773983}"/>
              </a:ext>
            </a:extLst>
          </p:cNvPr>
          <p:cNvSpPr txBox="1"/>
          <p:nvPr/>
        </p:nvSpPr>
        <p:spPr>
          <a:xfrm>
            <a:off x="1497843" y="2217119"/>
            <a:ext cx="1387303" cy="338554"/>
          </a:xfrm>
          <a:prstGeom prst="rect">
            <a:avLst/>
          </a:prstGeom>
          <a:noFill/>
        </p:spPr>
        <p:txBody>
          <a:bodyPr wrap="none" rtlCol="0">
            <a:spAutoFit/>
          </a:bodyPr>
          <a:lstStyle/>
          <a:p>
            <a:r>
              <a:rPr lang="en-US" altLang="zh-CN" sz="1600"/>
              <a:t>Transmitter</a:t>
            </a:r>
            <a:r>
              <a:rPr lang="zh-CN" altLang="en-US" sz="1600"/>
              <a:t> </a:t>
            </a:r>
            <a:r>
              <a:rPr lang="en-US" altLang="zh-CN" sz="1600"/>
              <a:t>1</a:t>
            </a:r>
            <a:endParaRPr lang="en-US" sz="1600" dirty="0"/>
          </a:p>
        </p:txBody>
      </p:sp>
      <p:sp>
        <p:nvSpPr>
          <p:cNvPr id="13" name="Rounded Rectangle 5">
            <a:extLst>
              <a:ext uri="{FF2B5EF4-FFF2-40B4-BE49-F238E27FC236}">
                <a16:creationId xmlns:a16="http://schemas.microsoft.com/office/drawing/2014/main" id="{81AAD922-AFCB-FD97-7F66-824E221D0C1D}"/>
              </a:ext>
            </a:extLst>
          </p:cNvPr>
          <p:cNvSpPr/>
          <p:nvPr/>
        </p:nvSpPr>
        <p:spPr>
          <a:xfrm>
            <a:off x="1482614" y="4342767"/>
            <a:ext cx="1387303" cy="60288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6">
            <a:extLst>
              <a:ext uri="{FF2B5EF4-FFF2-40B4-BE49-F238E27FC236}">
                <a16:creationId xmlns:a16="http://schemas.microsoft.com/office/drawing/2014/main" id="{11BD4BD9-7410-20AD-6201-699DE9D34805}"/>
              </a:ext>
            </a:extLst>
          </p:cNvPr>
          <p:cNvSpPr txBox="1"/>
          <p:nvPr/>
        </p:nvSpPr>
        <p:spPr>
          <a:xfrm>
            <a:off x="1657702" y="4607020"/>
            <a:ext cx="1117614" cy="338554"/>
          </a:xfrm>
          <a:prstGeom prst="rect">
            <a:avLst/>
          </a:prstGeom>
          <a:noFill/>
        </p:spPr>
        <p:txBody>
          <a:bodyPr wrap="none" rtlCol="0">
            <a:spAutoFit/>
          </a:bodyPr>
          <a:lstStyle/>
          <a:p>
            <a:r>
              <a:rPr lang="en-US" altLang="zh-CN" sz="1600" dirty="0"/>
              <a:t>nRF528xx</a:t>
            </a:r>
            <a:endParaRPr lang="en-US" sz="1600" dirty="0"/>
          </a:p>
        </p:txBody>
      </p:sp>
      <p:sp>
        <p:nvSpPr>
          <p:cNvPr id="15" name="TextBox 7">
            <a:extLst>
              <a:ext uri="{FF2B5EF4-FFF2-40B4-BE49-F238E27FC236}">
                <a16:creationId xmlns:a16="http://schemas.microsoft.com/office/drawing/2014/main" id="{56EA938A-FD27-3972-FFE3-E5337FCF73B5}"/>
              </a:ext>
            </a:extLst>
          </p:cNvPr>
          <p:cNvSpPr txBox="1"/>
          <p:nvPr/>
        </p:nvSpPr>
        <p:spPr>
          <a:xfrm>
            <a:off x="1482614" y="4349112"/>
            <a:ext cx="1387303" cy="338554"/>
          </a:xfrm>
          <a:prstGeom prst="rect">
            <a:avLst/>
          </a:prstGeom>
          <a:noFill/>
        </p:spPr>
        <p:txBody>
          <a:bodyPr wrap="none" rtlCol="0">
            <a:spAutoFit/>
          </a:bodyPr>
          <a:lstStyle/>
          <a:p>
            <a:r>
              <a:rPr lang="en-US" altLang="zh-CN" sz="1600" dirty="0"/>
              <a:t>Transmitter</a:t>
            </a:r>
            <a:r>
              <a:rPr lang="zh-CN" altLang="en-US" sz="1600" dirty="0"/>
              <a:t> </a:t>
            </a:r>
            <a:r>
              <a:rPr lang="en-US" altLang="zh-CN" sz="1600" dirty="0"/>
              <a:t>4</a:t>
            </a:r>
            <a:endParaRPr lang="en-US" sz="1600" dirty="0"/>
          </a:p>
        </p:txBody>
      </p:sp>
      <p:sp>
        <p:nvSpPr>
          <p:cNvPr id="16" name="Rounded Rectangle 9">
            <a:extLst>
              <a:ext uri="{FF2B5EF4-FFF2-40B4-BE49-F238E27FC236}">
                <a16:creationId xmlns:a16="http://schemas.microsoft.com/office/drawing/2014/main" id="{4460CC03-B6E3-9BF1-0532-99CDD5979CD7}"/>
              </a:ext>
            </a:extLst>
          </p:cNvPr>
          <p:cNvSpPr/>
          <p:nvPr/>
        </p:nvSpPr>
        <p:spPr>
          <a:xfrm>
            <a:off x="1497843" y="2926929"/>
            <a:ext cx="1387303" cy="60288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0">
            <a:extLst>
              <a:ext uri="{FF2B5EF4-FFF2-40B4-BE49-F238E27FC236}">
                <a16:creationId xmlns:a16="http://schemas.microsoft.com/office/drawing/2014/main" id="{D6C670AD-D775-FFAE-8696-3335AD2899AA}"/>
              </a:ext>
            </a:extLst>
          </p:cNvPr>
          <p:cNvSpPr txBox="1"/>
          <p:nvPr/>
        </p:nvSpPr>
        <p:spPr>
          <a:xfrm>
            <a:off x="1648371" y="3189291"/>
            <a:ext cx="1117614" cy="338554"/>
          </a:xfrm>
          <a:prstGeom prst="rect">
            <a:avLst/>
          </a:prstGeom>
          <a:noFill/>
        </p:spPr>
        <p:txBody>
          <a:bodyPr wrap="none" rtlCol="0">
            <a:spAutoFit/>
          </a:bodyPr>
          <a:lstStyle/>
          <a:p>
            <a:r>
              <a:rPr lang="en-US" altLang="zh-CN" sz="1600" dirty="0"/>
              <a:t>nRF528xx</a:t>
            </a:r>
            <a:endParaRPr lang="en-US" sz="1600" dirty="0"/>
          </a:p>
        </p:txBody>
      </p:sp>
      <p:sp>
        <p:nvSpPr>
          <p:cNvPr id="18" name="TextBox 11">
            <a:extLst>
              <a:ext uri="{FF2B5EF4-FFF2-40B4-BE49-F238E27FC236}">
                <a16:creationId xmlns:a16="http://schemas.microsoft.com/office/drawing/2014/main" id="{A49D06B1-8D08-67C5-2354-9FA0BDECA604}"/>
              </a:ext>
            </a:extLst>
          </p:cNvPr>
          <p:cNvSpPr txBox="1"/>
          <p:nvPr/>
        </p:nvSpPr>
        <p:spPr>
          <a:xfrm>
            <a:off x="1497843" y="2933274"/>
            <a:ext cx="1387303" cy="338554"/>
          </a:xfrm>
          <a:prstGeom prst="rect">
            <a:avLst/>
          </a:prstGeom>
          <a:noFill/>
        </p:spPr>
        <p:txBody>
          <a:bodyPr wrap="none" rtlCol="0">
            <a:spAutoFit/>
          </a:bodyPr>
          <a:lstStyle/>
          <a:p>
            <a:r>
              <a:rPr lang="en-US" altLang="zh-CN" sz="1600" dirty="0"/>
              <a:t>Transmitter</a:t>
            </a:r>
            <a:r>
              <a:rPr lang="zh-CN" altLang="en-US" sz="1600" dirty="0"/>
              <a:t> </a:t>
            </a:r>
            <a:r>
              <a:rPr lang="en-US" altLang="zh-CN" sz="1600" dirty="0"/>
              <a:t>2</a:t>
            </a:r>
            <a:endParaRPr lang="en-US" sz="1600" dirty="0"/>
          </a:p>
        </p:txBody>
      </p:sp>
      <p:sp>
        <p:nvSpPr>
          <p:cNvPr id="19" name="Rounded Rectangle 12">
            <a:extLst>
              <a:ext uri="{FF2B5EF4-FFF2-40B4-BE49-F238E27FC236}">
                <a16:creationId xmlns:a16="http://schemas.microsoft.com/office/drawing/2014/main" id="{254291B7-4427-5066-5177-B09C453BB4E8}"/>
              </a:ext>
            </a:extLst>
          </p:cNvPr>
          <p:cNvSpPr/>
          <p:nvPr/>
        </p:nvSpPr>
        <p:spPr>
          <a:xfrm>
            <a:off x="1497843" y="3634848"/>
            <a:ext cx="1387303" cy="60288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3">
            <a:extLst>
              <a:ext uri="{FF2B5EF4-FFF2-40B4-BE49-F238E27FC236}">
                <a16:creationId xmlns:a16="http://schemas.microsoft.com/office/drawing/2014/main" id="{07B02E33-5628-DB60-A428-BE7789E9997A}"/>
              </a:ext>
            </a:extLst>
          </p:cNvPr>
          <p:cNvSpPr txBox="1"/>
          <p:nvPr/>
        </p:nvSpPr>
        <p:spPr>
          <a:xfrm>
            <a:off x="1672931" y="3899101"/>
            <a:ext cx="1117614" cy="338554"/>
          </a:xfrm>
          <a:prstGeom prst="rect">
            <a:avLst/>
          </a:prstGeom>
          <a:noFill/>
        </p:spPr>
        <p:txBody>
          <a:bodyPr wrap="none" rtlCol="0">
            <a:spAutoFit/>
          </a:bodyPr>
          <a:lstStyle/>
          <a:p>
            <a:r>
              <a:rPr lang="en-US" altLang="zh-CN" sz="1600" dirty="0"/>
              <a:t>nRF528xx</a:t>
            </a:r>
            <a:endParaRPr lang="en-US" sz="1600" dirty="0"/>
          </a:p>
        </p:txBody>
      </p:sp>
      <p:sp>
        <p:nvSpPr>
          <p:cNvPr id="21" name="TextBox 14">
            <a:extLst>
              <a:ext uri="{FF2B5EF4-FFF2-40B4-BE49-F238E27FC236}">
                <a16:creationId xmlns:a16="http://schemas.microsoft.com/office/drawing/2014/main" id="{383B4A3B-D37B-1DD3-4F84-45A51E9E4CD0}"/>
              </a:ext>
            </a:extLst>
          </p:cNvPr>
          <p:cNvSpPr txBox="1"/>
          <p:nvPr/>
        </p:nvSpPr>
        <p:spPr>
          <a:xfrm>
            <a:off x="1497843" y="3641193"/>
            <a:ext cx="1387303" cy="338554"/>
          </a:xfrm>
          <a:prstGeom prst="rect">
            <a:avLst/>
          </a:prstGeom>
          <a:noFill/>
        </p:spPr>
        <p:txBody>
          <a:bodyPr wrap="none" rtlCol="0">
            <a:spAutoFit/>
          </a:bodyPr>
          <a:lstStyle/>
          <a:p>
            <a:r>
              <a:rPr lang="en-US" altLang="zh-CN" sz="1600" dirty="0"/>
              <a:t>Transmitter</a:t>
            </a:r>
            <a:r>
              <a:rPr lang="zh-CN" altLang="en-US" sz="1600" dirty="0"/>
              <a:t> </a:t>
            </a:r>
            <a:r>
              <a:rPr lang="en-US" altLang="zh-CN" sz="1600" dirty="0"/>
              <a:t>3</a:t>
            </a:r>
            <a:endParaRPr lang="en-US" sz="1600" dirty="0"/>
          </a:p>
        </p:txBody>
      </p:sp>
      <p:sp>
        <p:nvSpPr>
          <p:cNvPr id="22" name="Rounded Rectangle 15">
            <a:extLst>
              <a:ext uri="{FF2B5EF4-FFF2-40B4-BE49-F238E27FC236}">
                <a16:creationId xmlns:a16="http://schemas.microsoft.com/office/drawing/2014/main" id="{C5300C2C-7B88-2002-3160-105F6AFCA9B8}"/>
              </a:ext>
            </a:extLst>
          </p:cNvPr>
          <p:cNvSpPr/>
          <p:nvPr/>
        </p:nvSpPr>
        <p:spPr>
          <a:xfrm>
            <a:off x="3940544" y="3517829"/>
            <a:ext cx="1387303" cy="60288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6">
            <a:extLst>
              <a:ext uri="{FF2B5EF4-FFF2-40B4-BE49-F238E27FC236}">
                <a16:creationId xmlns:a16="http://schemas.microsoft.com/office/drawing/2014/main" id="{3D911C81-6D2A-803D-ABC3-4840AFC68E43}"/>
              </a:ext>
            </a:extLst>
          </p:cNvPr>
          <p:cNvSpPr txBox="1"/>
          <p:nvPr/>
        </p:nvSpPr>
        <p:spPr>
          <a:xfrm>
            <a:off x="4115632" y="3782082"/>
            <a:ext cx="1117614" cy="338554"/>
          </a:xfrm>
          <a:prstGeom prst="rect">
            <a:avLst/>
          </a:prstGeom>
          <a:noFill/>
        </p:spPr>
        <p:txBody>
          <a:bodyPr wrap="none" rtlCol="0">
            <a:spAutoFit/>
          </a:bodyPr>
          <a:lstStyle/>
          <a:p>
            <a:r>
              <a:rPr lang="en-US" altLang="zh-CN" sz="1600"/>
              <a:t>nRF528xx</a:t>
            </a:r>
            <a:endParaRPr lang="en-US" sz="1600" dirty="0"/>
          </a:p>
        </p:txBody>
      </p:sp>
      <p:sp>
        <p:nvSpPr>
          <p:cNvPr id="24" name="TextBox 17">
            <a:extLst>
              <a:ext uri="{FF2B5EF4-FFF2-40B4-BE49-F238E27FC236}">
                <a16:creationId xmlns:a16="http://schemas.microsoft.com/office/drawing/2014/main" id="{2763D6E5-C14E-A878-B93D-B201134D7910}"/>
              </a:ext>
            </a:extLst>
          </p:cNvPr>
          <p:cNvSpPr txBox="1"/>
          <p:nvPr/>
        </p:nvSpPr>
        <p:spPr>
          <a:xfrm>
            <a:off x="4189603" y="3527845"/>
            <a:ext cx="897233" cy="338554"/>
          </a:xfrm>
          <a:prstGeom prst="rect">
            <a:avLst/>
          </a:prstGeom>
          <a:noFill/>
        </p:spPr>
        <p:txBody>
          <a:bodyPr wrap="none" rtlCol="0">
            <a:spAutoFit/>
          </a:bodyPr>
          <a:lstStyle/>
          <a:p>
            <a:r>
              <a:rPr lang="en-US" altLang="zh-CN" sz="1600" dirty="0"/>
              <a:t>Receiver</a:t>
            </a:r>
            <a:endParaRPr lang="en-US" sz="1600" dirty="0"/>
          </a:p>
        </p:txBody>
      </p:sp>
      <p:sp>
        <p:nvSpPr>
          <p:cNvPr id="28" name="Triangle 21">
            <a:extLst>
              <a:ext uri="{FF2B5EF4-FFF2-40B4-BE49-F238E27FC236}">
                <a16:creationId xmlns:a16="http://schemas.microsoft.com/office/drawing/2014/main" id="{8E7572E2-424C-C8B8-D6AC-13C8EEFDFF8C}"/>
              </a:ext>
            </a:extLst>
          </p:cNvPr>
          <p:cNvSpPr/>
          <p:nvPr/>
        </p:nvSpPr>
        <p:spPr>
          <a:xfrm rot="10800000">
            <a:off x="3035674" y="2208768"/>
            <a:ext cx="223934" cy="205274"/>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3">
            <a:extLst>
              <a:ext uri="{FF2B5EF4-FFF2-40B4-BE49-F238E27FC236}">
                <a16:creationId xmlns:a16="http://schemas.microsoft.com/office/drawing/2014/main" id="{C4585B18-5309-4F6B-0C27-9C9C91C940B3}"/>
              </a:ext>
            </a:extLst>
          </p:cNvPr>
          <p:cNvCxnSpPr/>
          <p:nvPr/>
        </p:nvCxnSpPr>
        <p:spPr>
          <a:xfrm>
            <a:off x="3147641" y="2344763"/>
            <a:ext cx="0" cy="256745"/>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5">
            <a:extLst>
              <a:ext uri="{FF2B5EF4-FFF2-40B4-BE49-F238E27FC236}">
                <a16:creationId xmlns:a16="http://schemas.microsoft.com/office/drawing/2014/main" id="{85F7DD9C-52C5-CB81-E18B-0D4CF957A412}"/>
              </a:ext>
            </a:extLst>
          </p:cNvPr>
          <p:cNvCxnSpPr/>
          <p:nvPr/>
        </p:nvCxnSpPr>
        <p:spPr>
          <a:xfrm flipH="1">
            <a:off x="2861499" y="2593874"/>
            <a:ext cx="286142"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riangle 30">
            <a:extLst>
              <a:ext uri="{FF2B5EF4-FFF2-40B4-BE49-F238E27FC236}">
                <a16:creationId xmlns:a16="http://schemas.microsoft.com/office/drawing/2014/main" id="{91D163EE-BBD1-4640-06C0-2C78933EDAC3}"/>
              </a:ext>
            </a:extLst>
          </p:cNvPr>
          <p:cNvSpPr/>
          <p:nvPr/>
        </p:nvSpPr>
        <p:spPr>
          <a:xfrm rot="10800000">
            <a:off x="3044092" y="2843888"/>
            <a:ext cx="223934" cy="205274"/>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903A3538-2669-9D92-7575-DF61C729ED5A}"/>
              </a:ext>
            </a:extLst>
          </p:cNvPr>
          <p:cNvCxnSpPr/>
          <p:nvPr/>
        </p:nvCxnSpPr>
        <p:spPr>
          <a:xfrm>
            <a:off x="3156059" y="2979883"/>
            <a:ext cx="0" cy="256745"/>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87A5BEC-7C96-00A0-09F8-3641F8A13F7D}"/>
              </a:ext>
            </a:extLst>
          </p:cNvPr>
          <p:cNvCxnSpPr/>
          <p:nvPr/>
        </p:nvCxnSpPr>
        <p:spPr>
          <a:xfrm flipH="1">
            <a:off x="2869917" y="3228994"/>
            <a:ext cx="286142"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riangle 35">
            <a:extLst>
              <a:ext uri="{FF2B5EF4-FFF2-40B4-BE49-F238E27FC236}">
                <a16:creationId xmlns:a16="http://schemas.microsoft.com/office/drawing/2014/main" id="{053529AD-FCEC-4E27-3087-DA34A55337B5}"/>
              </a:ext>
            </a:extLst>
          </p:cNvPr>
          <p:cNvSpPr/>
          <p:nvPr/>
        </p:nvSpPr>
        <p:spPr>
          <a:xfrm rot="10800000">
            <a:off x="3035674" y="3540841"/>
            <a:ext cx="223934" cy="205274"/>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6">
            <a:extLst>
              <a:ext uri="{FF2B5EF4-FFF2-40B4-BE49-F238E27FC236}">
                <a16:creationId xmlns:a16="http://schemas.microsoft.com/office/drawing/2014/main" id="{E2B8F627-8566-CED4-655C-40CA29DF1331}"/>
              </a:ext>
            </a:extLst>
          </p:cNvPr>
          <p:cNvCxnSpPr/>
          <p:nvPr/>
        </p:nvCxnSpPr>
        <p:spPr>
          <a:xfrm>
            <a:off x="3147641" y="3676836"/>
            <a:ext cx="0" cy="256745"/>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7">
            <a:extLst>
              <a:ext uri="{FF2B5EF4-FFF2-40B4-BE49-F238E27FC236}">
                <a16:creationId xmlns:a16="http://schemas.microsoft.com/office/drawing/2014/main" id="{5727A07B-5E34-C882-5276-988BEC801B0A}"/>
              </a:ext>
            </a:extLst>
          </p:cNvPr>
          <p:cNvCxnSpPr/>
          <p:nvPr/>
        </p:nvCxnSpPr>
        <p:spPr>
          <a:xfrm flipH="1">
            <a:off x="2861499" y="3925947"/>
            <a:ext cx="286142"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riangle 38">
            <a:extLst>
              <a:ext uri="{FF2B5EF4-FFF2-40B4-BE49-F238E27FC236}">
                <a16:creationId xmlns:a16="http://schemas.microsoft.com/office/drawing/2014/main" id="{CD6D6576-8D29-01BC-5EA2-F8A01AB1B031}"/>
              </a:ext>
            </a:extLst>
          </p:cNvPr>
          <p:cNvSpPr/>
          <p:nvPr/>
        </p:nvSpPr>
        <p:spPr>
          <a:xfrm rot="10800000">
            <a:off x="3005883" y="4245427"/>
            <a:ext cx="223934" cy="205274"/>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9">
            <a:extLst>
              <a:ext uri="{FF2B5EF4-FFF2-40B4-BE49-F238E27FC236}">
                <a16:creationId xmlns:a16="http://schemas.microsoft.com/office/drawing/2014/main" id="{8EE270D4-AF1D-EA2E-4829-61C42F841A3A}"/>
              </a:ext>
            </a:extLst>
          </p:cNvPr>
          <p:cNvCxnSpPr/>
          <p:nvPr/>
        </p:nvCxnSpPr>
        <p:spPr>
          <a:xfrm>
            <a:off x="3117850" y="4381422"/>
            <a:ext cx="0" cy="256745"/>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40">
            <a:extLst>
              <a:ext uri="{FF2B5EF4-FFF2-40B4-BE49-F238E27FC236}">
                <a16:creationId xmlns:a16="http://schemas.microsoft.com/office/drawing/2014/main" id="{4A101937-3107-43B7-D700-C9E7D12B64F9}"/>
              </a:ext>
            </a:extLst>
          </p:cNvPr>
          <p:cNvCxnSpPr/>
          <p:nvPr/>
        </p:nvCxnSpPr>
        <p:spPr>
          <a:xfrm flipH="1">
            <a:off x="2831708" y="4630533"/>
            <a:ext cx="286142"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riangle 41">
            <a:extLst>
              <a:ext uri="{FF2B5EF4-FFF2-40B4-BE49-F238E27FC236}">
                <a16:creationId xmlns:a16="http://schemas.microsoft.com/office/drawing/2014/main" id="{302381AD-A021-88A9-CC7F-70FE63FB4231}"/>
              </a:ext>
            </a:extLst>
          </p:cNvPr>
          <p:cNvSpPr/>
          <p:nvPr/>
        </p:nvSpPr>
        <p:spPr>
          <a:xfrm rot="10800000">
            <a:off x="3537218" y="3552108"/>
            <a:ext cx="223934" cy="205274"/>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2">
            <a:extLst>
              <a:ext uri="{FF2B5EF4-FFF2-40B4-BE49-F238E27FC236}">
                <a16:creationId xmlns:a16="http://schemas.microsoft.com/office/drawing/2014/main" id="{52DBD641-417E-E2CD-F4ED-4A61ACE3E322}"/>
              </a:ext>
            </a:extLst>
          </p:cNvPr>
          <p:cNvCxnSpPr/>
          <p:nvPr/>
        </p:nvCxnSpPr>
        <p:spPr>
          <a:xfrm>
            <a:off x="3649185" y="3688103"/>
            <a:ext cx="0" cy="256745"/>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3">
            <a:extLst>
              <a:ext uri="{FF2B5EF4-FFF2-40B4-BE49-F238E27FC236}">
                <a16:creationId xmlns:a16="http://schemas.microsoft.com/office/drawing/2014/main" id="{E9F43084-F647-AB59-49F3-F97B01F4812A}"/>
              </a:ext>
            </a:extLst>
          </p:cNvPr>
          <p:cNvCxnSpPr/>
          <p:nvPr/>
        </p:nvCxnSpPr>
        <p:spPr>
          <a:xfrm flipH="1">
            <a:off x="3654402" y="3942620"/>
            <a:ext cx="286142"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7" name="图片 46" descr="图形用户界面, 应用程序&#10;&#10;描述已自动生成">
            <a:extLst>
              <a:ext uri="{FF2B5EF4-FFF2-40B4-BE49-F238E27FC236}">
                <a16:creationId xmlns:a16="http://schemas.microsoft.com/office/drawing/2014/main" id="{FC281C0A-EB88-E86D-237A-3EC1A0DCB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032" y="2201511"/>
            <a:ext cx="3213100" cy="2298700"/>
          </a:xfrm>
          <a:prstGeom prst="rect">
            <a:avLst/>
          </a:prstGeom>
        </p:spPr>
      </p:pic>
      <p:sp>
        <p:nvSpPr>
          <p:cNvPr id="50" name="文本框 49">
            <a:extLst>
              <a:ext uri="{FF2B5EF4-FFF2-40B4-BE49-F238E27FC236}">
                <a16:creationId xmlns:a16="http://schemas.microsoft.com/office/drawing/2014/main" id="{C91328E5-C8A8-9189-65DC-F98CFC44D5F8}"/>
              </a:ext>
            </a:extLst>
          </p:cNvPr>
          <p:cNvSpPr txBox="1"/>
          <p:nvPr/>
        </p:nvSpPr>
        <p:spPr>
          <a:xfrm>
            <a:off x="1273510" y="1200887"/>
            <a:ext cx="2686954" cy="461665"/>
          </a:xfrm>
          <a:prstGeom prst="rect">
            <a:avLst/>
          </a:prstGeom>
          <a:noFill/>
        </p:spPr>
        <p:txBody>
          <a:bodyPr wrap="none" rtlCol="0">
            <a:spAutoFit/>
          </a:bodyPr>
          <a:lstStyle/>
          <a:p>
            <a:r>
              <a:rPr kumimoji="1" lang="en-US" altLang="zh-CN" sz="2400" b="1" dirty="0"/>
              <a:t>Experimental Setup</a:t>
            </a:r>
            <a:endParaRPr kumimoji="1" lang="zh-CN" altLang="en-US" sz="2400" b="1" dirty="0"/>
          </a:p>
        </p:txBody>
      </p:sp>
      <p:sp>
        <p:nvSpPr>
          <p:cNvPr id="51" name="Rounded Rectangle 5">
            <a:extLst>
              <a:ext uri="{FF2B5EF4-FFF2-40B4-BE49-F238E27FC236}">
                <a16:creationId xmlns:a16="http://schemas.microsoft.com/office/drawing/2014/main" id="{E7BA8D06-8C12-D9BA-2C9E-BC89F1ADCF84}"/>
              </a:ext>
            </a:extLst>
          </p:cNvPr>
          <p:cNvSpPr/>
          <p:nvPr/>
        </p:nvSpPr>
        <p:spPr>
          <a:xfrm>
            <a:off x="1492139" y="5047352"/>
            <a:ext cx="1387303" cy="60288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6">
            <a:extLst>
              <a:ext uri="{FF2B5EF4-FFF2-40B4-BE49-F238E27FC236}">
                <a16:creationId xmlns:a16="http://schemas.microsoft.com/office/drawing/2014/main" id="{B04BF3D6-3DCC-6528-EC76-D8B652D1B0F9}"/>
              </a:ext>
            </a:extLst>
          </p:cNvPr>
          <p:cNvSpPr txBox="1"/>
          <p:nvPr/>
        </p:nvSpPr>
        <p:spPr>
          <a:xfrm>
            <a:off x="1667227" y="5311605"/>
            <a:ext cx="1117614" cy="338554"/>
          </a:xfrm>
          <a:prstGeom prst="rect">
            <a:avLst/>
          </a:prstGeom>
          <a:noFill/>
        </p:spPr>
        <p:txBody>
          <a:bodyPr wrap="none" rtlCol="0">
            <a:spAutoFit/>
          </a:bodyPr>
          <a:lstStyle/>
          <a:p>
            <a:r>
              <a:rPr lang="en-US" altLang="zh-CN" sz="1600" dirty="0"/>
              <a:t>nRF528xx</a:t>
            </a:r>
            <a:endParaRPr lang="en-US" sz="1600" dirty="0"/>
          </a:p>
        </p:txBody>
      </p:sp>
      <p:sp>
        <p:nvSpPr>
          <p:cNvPr id="53" name="TextBox 7">
            <a:extLst>
              <a:ext uri="{FF2B5EF4-FFF2-40B4-BE49-F238E27FC236}">
                <a16:creationId xmlns:a16="http://schemas.microsoft.com/office/drawing/2014/main" id="{4C23884A-B2AB-27CD-2BD4-D259C3D21419}"/>
              </a:ext>
            </a:extLst>
          </p:cNvPr>
          <p:cNvSpPr txBox="1"/>
          <p:nvPr/>
        </p:nvSpPr>
        <p:spPr>
          <a:xfrm>
            <a:off x="1492139" y="5053697"/>
            <a:ext cx="1292790" cy="338554"/>
          </a:xfrm>
          <a:prstGeom prst="rect">
            <a:avLst/>
          </a:prstGeom>
          <a:noFill/>
        </p:spPr>
        <p:txBody>
          <a:bodyPr wrap="none" rtlCol="0">
            <a:spAutoFit/>
          </a:bodyPr>
          <a:lstStyle/>
          <a:p>
            <a:r>
              <a:rPr lang="en-US" altLang="zh-CN" sz="1600" dirty="0"/>
              <a:t>Transmitter</a:t>
            </a:r>
            <a:r>
              <a:rPr lang="zh-CN" altLang="en-US" sz="1600" dirty="0"/>
              <a:t> </a:t>
            </a:r>
            <a:r>
              <a:rPr lang="en-US" altLang="zh-CN" sz="1600" dirty="0"/>
              <a:t>5</a:t>
            </a:r>
            <a:endParaRPr lang="en-US" sz="1600" dirty="0"/>
          </a:p>
        </p:txBody>
      </p:sp>
      <p:sp>
        <p:nvSpPr>
          <p:cNvPr id="54" name="Triangle 38">
            <a:extLst>
              <a:ext uri="{FF2B5EF4-FFF2-40B4-BE49-F238E27FC236}">
                <a16:creationId xmlns:a16="http://schemas.microsoft.com/office/drawing/2014/main" id="{461BD8EF-4938-1281-721F-F975D12AD3F2}"/>
              </a:ext>
            </a:extLst>
          </p:cNvPr>
          <p:cNvSpPr/>
          <p:nvPr/>
        </p:nvSpPr>
        <p:spPr>
          <a:xfrm rot="10800000">
            <a:off x="3015408" y="4950012"/>
            <a:ext cx="223934" cy="205274"/>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39">
            <a:extLst>
              <a:ext uri="{FF2B5EF4-FFF2-40B4-BE49-F238E27FC236}">
                <a16:creationId xmlns:a16="http://schemas.microsoft.com/office/drawing/2014/main" id="{18EDE942-B413-131C-DC0A-4E3053B4294C}"/>
              </a:ext>
            </a:extLst>
          </p:cNvPr>
          <p:cNvCxnSpPr/>
          <p:nvPr/>
        </p:nvCxnSpPr>
        <p:spPr>
          <a:xfrm>
            <a:off x="3127375" y="5086007"/>
            <a:ext cx="0" cy="256745"/>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40">
            <a:extLst>
              <a:ext uri="{FF2B5EF4-FFF2-40B4-BE49-F238E27FC236}">
                <a16:creationId xmlns:a16="http://schemas.microsoft.com/office/drawing/2014/main" id="{2946B0A1-501B-51E1-DE4D-F6354B12AEE7}"/>
              </a:ext>
            </a:extLst>
          </p:cNvPr>
          <p:cNvCxnSpPr/>
          <p:nvPr/>
        </p:nvCxnSpPr>
        <p:spPr>
          <a:xfrm flipH="1">
            <a:off x="2841233" y="5335118"/>
            <a:ext cx="286142"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207929FA-28C3-C549-EFA4-D571366FAA32}"/>
              </a:ext>
            </a:extLst>
          </p:cNvPr>
          <p:cNvSpPr txBox="1"/>
          <p:nvPr/>
        </p:nvSpPr>
        <p:spPr>
          <a:xfrm>
            <a:off x="7226477" y="1200886"/>
            <a:ext cx="2745495" cy="461665"/>
          </a:xfrm>
          <a:prstGeom prst="rect">
            <a:avLst/>
          </a:prstGeom>
          <a:noFill/>
        </p:spPr>
        <p:txBody>
          <a:bodyPr wrap="none" rtlCol="0">
            <a:spAutoFit/>
          </a:bodyPr>
          <a:lstStyle/>
          <a:p>
            <a:r>
              <a:rPr kumimoji="1" lang="en-US" altLang="zh-CN" sz="2400" b="1" dirty="0"/>
              <a:t>Experimental Result</a:t>
            </a:r>
            <a:endParaRPr kumimoji="1" lang="zh-CN" altLang="en-US" sz="2400" b="1" dirty="0"/>
          </a:p>
        </p:txBody>
      </p:sp>
      <p:sp>
        <p:nvSpPr>
          <p:cNvPr id="59" name="文本框 58">
            <a:extLst>
              <a:ext uri="{FF2B5EF4-FFF2-40B4-BE49-F238E27FC236}">
                <a16:creationId xmlns:a16="http://schemas.microsoft.com/office/drawing/2014/main" id="{0F238140-73CE-5E50-67CE-EA0EB6FAEA50}"/>
              </a:ext>
            </a:extLst>
          </p:cNvPr>
          <p:cNvSpPr txBox="1"/>
          <p:nvPr/>
        </p:nvSpPr>
        <p:spPr>
          <a:xfrm>
            <a:off x="7144039" y="4807475"/>
            <a:ext cx="2685761" cy="830997"/>
          </a:xfrm>
          <a:prstGeom prst="roundRect">
            <a:avLst>
              <a:gd name="adj" fmla="val 8643"/>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2400" b="1">
                <a:solidFill>
                  <a:srgbClr val="FFCF05"/>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sz="1800" dirty="0">
                <a:solidFill>
                  <a:schemeClr val="bg1"/>
                </a:solidFill>
              </a:rPr>
              <a:t>More than </a:t>
            </a:r>
            <a:r>
              <a:rPr lang="en-US" altLang="zh-CN" sz="1800" dirty="0"/>
              <a:t>90%</a:t>
            </a:r>
            <a:r>
              <a:rPr lang="en-US" altLang="zh-CN" sz="1800" dirty="0">
                <a:solidFill>
                  <a:schemeClr val="bg1"/>
                </a:solidFill>
              </a:rPr>
              <a:t> of the h error is </a:t>
            </a:r>
            <a:r>
              <a:rPr lang="en-US" altLang="zh-CN" sz="1800" dirty="0"/>
              <a:t>under 3dB </a:t>
            </a:r>
            <a:endParaRPr lang="zh-CN" altLang="en-US" sz="1800" dirty="0"/>
          </a:p>
        </p:txBody>
      </p:sp>
      <p:cxnSp>
        <p:nvCxnSpPr>
          <p:cNvPr id="2" name="Straight Connector 19">
            <a:extLst>
              <a:ext uri="{FF2B5EF4-FFF2-40B4-BE49-F238E27FC236}">
                <a16:creationId xmlns:a16="http://schemas.microsoft.com/office/drawing/2014/main" id="{4F147046-6A10-D269-7055-C16DA4D33BF7}"/>
              </a:ext>
            </a:extLst>
          </p:cNvPr>
          <p:cNvCxnSpPr>
            <a:cxnSpLocks/>
          </p:cNvCxnSpPr>
          <p:nvPr/>
        </p:nvCxnSpPr>
        <p:spPr>
          <a:xfrm>
            <a:off x="8126404" y="2219890"/>
            <a:ext cx="0" cy="1752600"/>
          </a:xfrm>
          <a:prstGeom prst="line">
            <a:avLst/>
          </a:prstGeom>
          <a:ln w="25400">
            <a:solidFill>
              <a:srgbClr val="FF0000"/>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86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ppt_x"/>
                                          </p:val>
                                        </p:tav>
                                        <p:tav tm="100000">
                                          <p:val>
                                            <p:strVal val="#ppt_x"/>
                                          </p:val>
                                        </p:tav>
                                      </p:tavLst>
                                    </p:anim>
                                    <p:anim calcmode="lin" valueType="num">
                                      <p:cBhvr additive="base">
                                        <p:cTn id="84" dur="500" fill="hold"/>
                                        <p:tgtEl>
                                          <p:spTgt spid="3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ppt_x"/>
                                          </p:val>
                                        </p:tav>
                                        <p:tav tm="100000">
                                          <p:val>
                                            <p:strVal val="#ppt_x"/>
                                          </p:val>
                                        </p:tav>
                                      </p:tavLst>
                                    </p:anim>
                                    <p:anim calcmode="lin" valueType="num">
                                      <p:cBhvr additive="base">
                                        <p:cTn id="92" dur="50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additive="base">
                                        <p:cTn id="95" dur="500" fill="hold"/>
                                        <p:tgtEl>
                                          <p:spTgt spid="35"/>
                                        </p:tgtEl>
                                        <p:attrNameLst>
                                          <p:attrName>ppt_x</p:attrName>
                                        </p:attrNameLst>
                                      </p:cBhvr>
                                      <p:tavLst>
                                        <p:tav tm="0">
                                          <p:val>
                                            <p:strVal val="#ppt_x"/>
                                          </p:val>
                                        </p:tav>
                                        <p:tav tm="100000">
                                          <p:val>
                                            <p:strVal val="#ppt_x"/>
                                          </p:val>
                                        </p:tav>
                                      </p:tavLst>
                                    </p:anim>
                                    <p:anim calcmode="lin" valueType="num">
                                      <p:cBhvr additive="base">
                                        <p:cTn id="96" dur="500" fill="hold"/>
                                        <p:tgtEl>
                                          <p:spTgt spid="35"/>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fill="hold"/>
                                        <p:tgtEl>
                                          <p:spTgt spid="36"/>
                                        </p:tgtEl>
                                        <p:attrNameLst>
                                          <p:attrName>ppt_x</p:attrName>
                                        </p:attrNameLst>
                                      </p:cBhvr>
                                      <p:tavLst>
                                        <p:tav tm="0">
                                          <p:val>
                                            <p:strVal val="#ppt_x"/>
                                          </p:val>
                                        </p:tav>
                                        <p:tav tm="100000">
                                          <p:val>
                                            <p:strVal val="#ppt_x"/>
                                          </p:val>
                                        </p:tav>
                                      </p:tavLst>
                                    </p:anim>
                                    <p:anim calcmode="lin" valueType="num">
                                      <p:cBhvr additive="base">
                                        <p:cTn id="100" dur="500" fill="hold"/>
                                        <p:tgtEl>
                                          <p:spTgt spid="3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additive="base">
                                        <p:cTn id="107" dur="500" fill="hold"/>
                                        <p:tgtEl>
                                          <p:spTgt spid="38"/>
                                        </p:tgtEl>
                                        <p:attrNameLst>
                                          <p:attrName>ppt_x</p:attrName>
                                        </p:attrNameLst>
                                      </p:cBhvr>
                                      <p:tavLst>
                                        <p:tav tm="0">
                                          <p:val>
                                            <p:strVal val="#ppt_x"/>
                                          </p:val>
                                        </p:tav>
                                        <p:tav tm="100000">
                                          <p:val>
                                            <p:strVal val="#ppt_x"/>
                                          </p:val>
                                        </p:tav>
                                      </p:tavLst>
                                    </p:anim>
                                    <p:anim calcmode="lin" valueType="num">
                                      <p:cBhvr additive="base">
                                        <p:cTn id="108" dur="500" fill="hold"/>
                                        <p:tgtEl>
                                          <p:spTgt spid="38"/>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additive="base">
                                        <p:cTn id="111" dur="500" fill="hold"/>
                                        <p:tgtEl>
                                          <p:spTgt spid="39"/>
                                        </p:tgtEl>
                                        <p:attrNameLst>
                                          <p:attrName>ppt_x</p:attrName>
                                        </p:attrNameLst>
                                      </p:cBhvr>
                                      <p:tavLst>
                                        <p:tav tm="0">
                                          <p:val>
                                            <p:strVal val="#ppt_x"/>
                                          </p:val>
                                        </p:tav>
                                        <p:tav tm="100000">
                                          <p:val>
                                            <p:strVal val="#ppt_x"/>
                                          </p:val>
                                        </p:tav>
                                      </p:tavLst>
                                    </p:anim>
                                    <p:anim calcmode="lin" valueType="num">
                                      <p:cBhvr additive="base">
                                        <p:cTn id="112" dur="500" fill="hold"/>
                                        <p:tgtEl>
                                          <p:spTgt spid="3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additive="base">
                                        <p:cTn id="115" dur="500" fill="hold"/>
                                        <p:tgtEl>
                                          <p:spTgt spid="40"/>
                                        </p:tgtEl>
                                        <p:attrNameLst>
                                          <p:attrName>ppt_x</p:attrName>
                                        </p:attrNameLst>
                                      </p:cBhvr>
                                      <p:tavLst>
                                        <p:tav tm="0">
                                          <p:val>
                                            <p:strVal val="#ppt_x"/>
                                          </p:val>
                                        </p:tav>
                                        <p:tav tm="100000">
                                          <p:val>
                                            <p:strVal val="#ppt_x"/>
                                          </p:val>
                                        </p:tav>
                                      </p:tavLst>
                                    </p:anim>
                                    <p:anim calcmode="lin" valueType="num">
                                      <p:cBhvr additive="base">
                                        <p:cTn id="116" dur="500" fill="hold"/>
                                        <p:tgtEl>
                                          <p:spTgt spid="40"/>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1"/>
                                        </p:tgtEl>
                                        <p:attrNameLst>
                                          <p:attrName>style.visibility</p:attrName>
                                        </p:attrNameLst>
                                      </p:cBhvr>
                                      <p:to>
                                        <p:strVal val="visible"/>
                                      </p:to>
                                    </p:set>
                                    <p:anim calcmode="lin" valueType="num">
                                      <p:cBhvr additive="base">
                                        <p:cTn id="119" dur="500" fill="hold"/>
                                        <p:tgtEl>
                                          <p:spTgt spid="41"/>
                                        </p:tgtEl>
                                        <p:attrNameLst>
                                          <p:attrName>ppt_x</p:attrName>
                                        </p:attrNameLst>
                                      </p:cBhvr>
                                      <p:tavLst>
                                        <p:tav tm="0">
                                          <p:val>
                                            <p:strVal val="#ppt_x"/>
                                          </p:val>
                                        </p:tav>
                                        <p:tav tm="100000">
                                          <p:val>
                                            <p:strVal val="#ppt_x"/>
                                          </p:val>
                                        </p:tav>
                                      </p:tavLst>
                                    </p:anim>
                                    <p:anim calcmode="lin" valueType="num">
                                      <p:cBhvr additive="base">
                                        <p:cTn id="120" dur="500" fill="hold"/>
                                        <p:tgtEl>
                                          <p:spTgt spid="41"/>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42"/>
                                        </p:tgtEl>
                                        <p:attrNameLst>
                                          <p:attrName>style.visibility</p:attrName>
                                        </p:attrNameLst>
                                      </p:cBhvr>
                                      <p:to>
                                        <p:strVal val="visible"/>
                                      </p:to>
                                    </p:set>
                                    <p:anim calcmode="lin" valueType="num">
                                      <p:cBhvr additive="base">
                                        <p:cTn id="123" dur="500" fill="hold"/>
                                        <p:tgtEl>
                                          <p:spTgt spid="42"/>
                                        </p:tgtEl>
                                        <p:attrNameLst>
                                          <p:attrName>ppt_x</p:attrName>
                                        </p:attrNameLst>
                                      </p:cBhvr>
                                      <p:tavLst>
                                        <p:tav tm="0">
                                          <p:val>
                                            <p:strVal val="#ppt_x"/>
                                          </p:val>
                                        </p:tav>
                                        <p:tav tm="100000">
                                          <p:val>
                                            <p:strVal val="#ppt_x"/>
                                          </p:val>
                                        </p:tav>
                                      </p:tavLst>
                                    </p:anim>
                                    <p:anim calcmode="lin" valueType="num">
                                      <p:cBhvr additive="base">
                                        <p:cTn id="124" dur="500" fill="hold"/>
                                        <p:tgtEl>
                                          <p:spTgt spid="42"/>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500" fill="hold"/>
                                        <p:tgtEl>
                                          <p:spTgt spid="50"/>
                                        </p:tgtEl>
                                        <p:attrNameLst>
                                          <p:attrName>ppt_x</p:attrName>
                                        </p:attrNameLst>
                                      </p:cBhvr>
                                      <p:tavLst>
                                        <p:tav tm="0">
                                          <p:val>
                                            <p:strVal val="#ppt_x"/>
                                          </p:val>
                                        </p:tav>
                                        <p:tav tm="100000">
                                          <p:val>
                                            <p:strVal val="#ppt_x"/>
                                          </p:val>
                                        </p:tav>
                                      </p:tavLst>
                                    </p:anim>
                                    <p:anim calcmode="lin" valueType="num">
                                      <p:cBhvr additive="base">
                                        <p:cTn id="128" dur="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500" fill="hold"/>
                                        <p:tgtEl>
                                          <p:spTgt spid="51"/>
                                        </p:tgtEl>
                                        <p:attrNameLst>
                                          <p:attrName>ppt_x</p:attrName>
                                        </p:attrNameLst>
                                      </p:cBhvr>
                                      <p:tavLst>
                                        <p:tav tm="0">
                                          <p:val>
                                            <p:strVal val="#ppt_x"/>
                                          </p:val>
                                        </p:tav>
                                        <p:tav tm="100000">
                                          <p:val>
                                            <p:strVal val="#ppt_x"/>
                                          </p:val>
                                        </p:tav>
                                      </p:tavLst>
                                    </p:anim>
                                    <p:anim calcmode="lin" valueType="num">
                                      <p:cBhvr additive="base">
                                        <p:cTn id="132" dur="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500" fill="hold"/>
                                        <p:tgtEl>
                                          <p:spTgt spid="52"/>
                                        </p:tgtEl>
                                        <p:attrNameLst>
                                          <p:attrName>ppt_x</p:attrName>
                                        </p:attrNameLst>
                                      </p:cBhvr>
                                      <p:tavLst>
                                        <p:tav tm="0">
                                          <p:val>
                                            <p:strVal val="#ppt_x"/>
                                          </p:val>
                                        </p:tav>
                                        <p:tav tm="100000">
                                          <p:val>
                                            <p:strVal val="#ppt_x"/>
                                          </p:val>
                                        </p:tav>
                                      </p:tavLst>
                                    </p:anim>
                                    <p:anim calcmode="lin" valueType="num">
                                      <p:cBhvr additive="base">
                                        <p:cTn id="136" dur="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500" fill="hold"/>
                                        <p:tgtEl>
                                          <p:spTgt spid="53"/>
                                        </p:tgtEl>
                                        <p:attrNameLst>
                                          <p:attrName>ppt_x</p:attrName>
                                        </p:attrNameLst>
                                      </p:cBhvr>
                                      <p:tavLst>
                                        <p:tav tm="0">
                                          <p:val>
                                            <p:strVal val="#ppt_x"/>
                                          </p:val>
                                        </p:tav>
                                        <p:tav tm="100000">
                                          <p:val>
                                            <p:strVal val="#ppt_x"/>
                                          </p:val>
                                        </p:tav>
                                      </p:tavLst>
                                    </p:anim>
                                    <p:anim calcmode="lin" valueType="num">
                                      <p:cBhvr additive="base">
                                        <p:cTn id="140" dur="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500" fill="hold"/>
                                        <p:tgtEl>
                                          <p:spTgt spid="54"/>
                                        </p:tgtEl>
                                        <p:attrNameLst>
                                          <p:attrName>ppt_x</p:attrName>
                                        </p:attrNameLst>
                                      </p:cBhvr>
                                      <p:tavLst>
                                        <p:tav tm="0">
                                          <p:val>
                                            <p:strVal val="#ppt_x"/>
                                          </p:val>
                                        </p:tav>
                                        <p:tav tm="100000">
                                          <p:val>
                                            <p:strVal val="#ppt_x"/>
                                          </p:val>
                                        </p:tav>
                                      </p:tavLst>
                                    </p:anim>
                                    <p:anim calcmode="lin" valueType="num">
                                      <p:cBhvr additive="base">
                                        <p:cTn id="144" dur="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500" fill="hold"/>
                                        <p:tgtEl>
                                          <p:spTgt spid="55"/>
                                        </p:tgtEl>
                                        <p:attrNameLst>
                                          <p:attrName>ppt_x</p:attrName>
                                        </p:attrNameLst>
                                      </p:cBhvr>
                                      <p:tavLst>
                                        <p:tav tm="0">
                                          <p:val>
                                            <p:strVal val="#ppt_x"/>
                                          </p:val>
                                        </p:tav>
                                        <p:tav tm="100000">
                                          <p:val>
                                            <p:strVal val="#ppt_x"/>
                                          </p:val>
                                        </p:tav>
                                      </p:tavLst>
                                    </p:anim>
                                    <p:anim calcmode="lin" valueType="num">
                                      <p:cBhvr additive="base">
                                        <p:cTn id="148" dur="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500" fill="hold"/>
                                        <p:tgtEl>
                                          <p:spTgt spid="56"/>
                                        </p:tgtEl>
                                        <p:attrNameLst>
                                          <p:attrName>ppt_x</p:attrName>
                                        </p:attrNameLst>
                                      </p:cBhvr>
                                      <p:tavLst>
                                        <p:tav tm="0">
                                          <p:val>
                                            <p:strVal val="#ppt_x"/>
                                          </p:val>
                                        </p:tav>
                                        <p:tav tm="100000">
                                          <p:val>
                                            <p:strVal val="#ppt_x"/>
                                          </p:val>
                                        </p:tav>
                                      </p:tavLst>
                                    </p:anim>
                                    <p:anim calcmode="lin" valueType="num">
                                      <p:cBhvr additive="base">
                                        <p:cTn id="15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1" nodeType="clickEffect">
                                  <p:stCondLst>
                                    <p:cond delay="0"/>
                                  </p:stCondLst>
                                  <p:childTnLst>
                                    <p:set>
                                      <p:cBhvr>
                                        <p:cTn id="156" dur="1" fill="hold">
                                          <p:stCondLst>
                                            <p:cond delay="0"/>
                                          </p:stCondLst>
                                        </p:cTn>
                                        <p:tgtEl>
                                          <p:spTgt spid="57"/>
                                        </p:tgtEl>
                                        <p:attrNameLst>
                                          <p:attrName>style.visibility</p:attrName>
                                        </p:attrNameLst>
                                      </p:cBhvr>
                                      <p:to>
                                        <p:strVal val="visible"/>
                                      </p:to>
                                    </p:set>
                                    <p:animEffect transition="in" filter="blinds(horizontal)">
                                      <p:cBhvr>
                                        <p:cTn id="157" dur="500"/>
                                        <p:tgtEl>
                                          <p:spTgt spid="57"/>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nodeType="clickEffect">
                                  <p:stCondLst>
                                    <p:cond delay="0"/>
                                  </p:stCondLst>
                                  <p:childTnLst>
                                    <p:set>
                                      <p:cBhvr>
                                        <p:cTn id="161" dur="1" fill="hold">
                                          <p:stCondLst>
                                            <p:cond delay="0"/>
                                          </p:stCondLst>
                                        </p:cTn>
                                        <p:tgtEl>
                                          <p:spTgt spid="47"/>
                                        </p:tgtEl>
                                        <p:attrNameLst>
                                          <p:attrName>style.visibility</p:attrName>
                                        </p:attrNameLst>
                                      </p:cBhvr>
                                      <p:to>
                                        <p:strVal val="visible"/>
                                      </p:to>
                                    </p:set>
                                    <p:animEffect transition="in" filter="blinds(horizontal)">
                                      <p:cBhvr>
                                        <p:cTn id="162" dur="500"/>
                                        <p:tgtEl>
                                          <p:spTgt spid="47"/>
                                        </p:tgtEl>
                                      </p:cBhvr>
                                    </p:animEffec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59"/>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P spid="14" grpId="0"/>
      <p:bldP spid="15" grpId="0"/>
      <p:bldP spid="16" grpId="0" animBg="1"/>
      <p:bldP spid="17" grpId="0"/>
      <p:bldP spid="18" grpId="0"/>
      <p:bldP spid="19" grpId="0" animBg="1"/>
      <p:bldP spid="20" grpId="0"/>
      <p:bldP spid="21" grpId="0"/>
      <p:bldP spid="22" grpId="0" animBg="1"/>
      <p:bldP spid="23" grpId="0"/>
      <p:bldP spid="24" grpId="0"/>
      <p:bldP spid="28" grpId="0" animBg="1"/>
      <p:bldP spid="31" grpId="0" animBg="1"/>
      <p:bldP spid="34" grpId="0" animBg="1"/>
      <p:bldP spid="37" grpId="0" animBg="1"/>
      <p:bldP spid="40" grpId="0" animBg="1"/>
      <p:bldP spid="50" grpId="0"/>
      <p:bldP spid="51" grpId="0" animBg="1"/>
      <p:bldP spid="52" grpId="0"/>
      <p:bldP spid="53" grpId="0"/>
      <p:bldP spid="54" grpId="0" animBg="1"/>
      <p:bldP spid="57" grpId="1"/>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altLang="zh-CN" dirty="0"/>
              <a:t>Outline</a:t>
            </a:r>
          </a:p>
        </p:txBody>
      </p:sp>
      <p:sp>
        <p:nvSpPr>
          <p:cNvPr id="4" name="Text Box 3"/>
          <p:cNvSpPr txBox="1"/>
          <p:nvPr/>
        </p:nvSpPr>
        <p:spPr>
          <a:xfrm>
            <a:off x="623570" y="1676400"/>
            <a:ext cx="7068185" cy="2989729"/>
          </a:xfrm>
          <a:prstGeom prst="rect">
            <a:avLst/>
          </a:prstGeom>
          <a:noFill/>
        </p:spPr>
        <p:txBody>
          <a:bodyPr wrap="square" rtlCol="0">
            <a:spAutoFit/>
          </a:bodyPr>
          <a:lstStyle/>
          <a:p>
            <a:pPr indent="0">
              <a:lnSpc>
                <a:spcPct val="150000"/>
              </a:lnSpc>
              <a:buNone/>
            </a:pPr>
            <a:r>
              <a:rPr lang="en-US" sz="2400" b="1" dirty="0">
                <a:solidFill>
                  <a:schemeClr val="bg1">
                    <a:lumMod val="75000"/>
                  </a:schemeClr>
                </a:solidFill>
                <a:sym typeface="+mn-ea"/>
              </a:rPr>
              <a:t>Motivations, Challenges &amp; Introduction</a:t>
            </a:r>
            <a:endParaRPr lang="en-US" sz="2400" b="1" dirty="0">
              <a:solidFill>
                <a:schemeClr val="bg1">
                  <a:lumMod val="75000"/>
                </a:schemeClr>
              </a:solidFill>
            </a:endParaRPr>
          </a:p>
          <a:p>
            <a:pPr indent="0">
              <a:lnSpc>
                <a:spcPct val="150000"/>
              </a:lnSpc>
              <a:buNone/>
            </a:pPr>
            <a:r>
              <a:rPr lang="en-US" sz="2400" b="1" dirty="0">
                <a:solidFill>
                  <a:schemeClr val="bg1">
                    <a:lumMod val="75000"/>
                  </a:schemeClr>
                </a:solidFill>
              </a:rPr>
              <a:t>Interference Graph Estimation (IGE)</a:t>
            </a:r>
          </a:p>
          <a:p>
            <a:pPr marL="971550" lvl="1" indent="-514350">
              <a:buFont typeface="+mj-lt"/>
              <a:buAutoNum type="romanUcPeriod"/>
            </a:pPr>
            <a:r>
              <a:rPr lang="en-US" sz="2400" b="1" dirty="0">
                <a:solidFill>
                  <a:schemeClr val="bg1">
                    <a:lumMod val="75000"/>
                  </a:schemeClr>
                </a:solidFill>
              </a:rPr>
              <a:t>Power Linearity</a:t>
            </a:r>
          </a:p>
          <a:p>
            <a:pPr marL="971550" lvl="1" indent="-514350">
              <a:buFont typeface="+mj-lt"/>
              <a:buAutoNum type="romanUcPeriod"/>
            </a:pPr>
            <a:r>
              <a:rPr lang="en-US" sz="2400" b="1" dirty="0">
                <a:solidFill>
                  <a:schemeClr val="bg1">
                    <a:lumMod val="75000"/>
                  </a:schemeClr>
                </a:solidFill>
              </a:rPr>
              <a:t>Full-rank Constraint</a:t>
            </a:r>
          </a:p>
          <a:p>
            <a:pPr>
              <a:lnSpc>
                <a:spcPct val="150000"/>
              </a:lnSpc>
            </a:pPr>
            <a:r>
              <a:rPr lang="en-US" sz="2400" b="1" dirty="0">
                <a:solidFill>
                  <a:srgbClr val="003D7F"/>
                </a:solidFill>
              </a:rPr>
              <a:t>Practical IGE Scheme</a:t>
            </a:r>
          </a:p>
          <a:p>
            <a:pPr>
              <a:lnSpc>
                <a:spcPct val="150000"/>
              </a:lnSpc>
            </a:pPr>
            <a:r>
              <a:rPr lang="en-US" altLang="zh-CN" sz="2400" b="1" dirty="0">
                <a:solidFill>
                  <a:schemeClr val="bg1">
                    <a:lumMod val="75000"/>
                  </a:schemeClr>
                </a:solidFill>
              </a:rPr>
              <a:t>Real-world Experiment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dirty="0">
                <a:sym typeface="+mn-ea"/>
              </a:rPr>
              <a:t>Practical IGE Scheme over </a:t>
            </a:r>
            <a:r>
              <a:rPr lang="en-US" altLang="zh-CN" dirty="0"/>
              <a:t>Flooding</a:t>
            </a:r>
          </a:p>
        </p:txBody>
      </p:sp>
      <p:pic>
        <p:nvPicPr>
          <p:cNvPr id="4" name="Picture 3" descr="IGE_and_flooding"/>
          <p:cNvPicPr>
            <a:picLocks noChangeAspect="1"/>
          </p:cNvPicPr>
          <p:nvPr/>
        </p:nvPicPr>
        <p:blipFill>
          <a:blip r:embed="rId3"/>
          <a:stretch>
            <a:fillRect/>
          </a:stretch>
        </p:blipFill>
        <p:spPr>
          <a:xfrm>
            <a:off x="1998345" y="2137410"/>
            <a:ext cx="8195310" cy="1291590"/>
          </a:xfrm>
          <a:prstGeom prst="rect">
            <a:avLst/>
          </a:prstGeom>
        </p:spPr>
      </p:pic>
      <p:sp>
        <p:nvSpPr>
          <p:cNvPr id="5" name="圆角矩形 36">
            <a:extLst>
              <a:ext uri="{FF2B5EF4-FFF2-40B4-BE49-F238E27FC236}">
                <a16:creationId xmlns:a16="http://schemas.microsoft.com/office/drawing/2014/main" id="{F020E859-5198-424C-A4EA-6556A78DF9AF}"/>
              </a:ext>
            </a:extLst>
          </p:cNvPr>
          <p:cNvSpPr/>
          <p:nvPr/>
        </p:nvSpPr>
        <p:spPr>
          <a:xfrm>
            <a:off x="3352800" y="4114800"/>
            <a:ext cx="5486400" cy="1582982"/>
          </a:xfrm>
          <a:prstGeom prst="roundRect">
            <a:avLst>
              <a:gd name="adj" fmla="val 3394"/>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altLang="zh-CN" sz="2400" b="1" dirty="0">
                <a:solidFill>
                  <a:srgbClr val="FFCF05"/>
                </a:solidFill>
                <a:latin typeface="Arial" panose="020B0604020202020204" pitchFamily="34" charset="0"/>
                <a:cs typeface="Arial" panose="020B0604020202020204" pitchFamily="34" charset="0"/>
              </a:rPr>
              <a:t>IGE</a:t>
            </a:r>
            <a:r>
              <a:rPr lang="en-US" altLang="zh-CN" sz="2400" b="1" dirty="0">
                <a:solidFill>
                  <a:schemeClr val="bg1"/>
                </a:solidFill>
                <a:latin typeface="Arial" panose="020B0604020202020204" pitchFamily="34" charset="0"/>
                <a:cs typeface="Arial" panose="020B0604020202020204" pitchFamily="34" charset="0"/>
              </a:rPr>
              <a:t> period + </a:t>
            </a:r>
            <a:r>
              <a:rPr lang="en-US" altLang="zh-CN" sz="2400" b="1" dirty="0">
                <a:solidFill>
                  <a:srgbClr val="FFCF05"/>
                </a:solidFill>
                <a:latin typeface="Arial" panose="020B0604020202020204" pitchFamily="34" charset="0"/>
                <a:cs typeface="Arial" panose="020B0604020202020204" pitchFamily="34" charset="0"/>
              </a:rPr>
              <a:t>Update</a:t>
            </a:r>
            <a:r>
              <a:rPr lang="en-US" altLang="zh-CN" sz="2400" b="1" dirty="0">
                <a:solidFill>
                  <a:schemeClr val="bg1"/>
                </a:solidFill>
                <a:latin typeface="Arial" panose="020B0604020202020204" pitchFamily="34" charset="0"/>
                <a:cs typeface="Arial" panose="020B0604020202020204" pitchFamily="34" charset="0"/>
              </a:rPr>
              <a:t> period</a:t>
            </a:r>
          </a:p>
          <a:p>
            <a:pPr marL="342900" indent="-342900">
              <a:buFont typeface="Arial" panose="020B0604020202020204" pitchFamily="34" charset="0"/>
              <a:buChar char="•"/>
            </a:pPr>
            <a:r>
              <a:rPr lang="en-US" altLang="zh-CN" sz="2400" b="1" dirty="0">
                <a:solidFill>
                  <a:srgbClr val="FFCF05"/>
                </a:solidFill>
                <a:latin typeface="Arial" panose="020B0604020202020204" pitchFamily="34" charset="0"/>
                <a:cs typeface="Arial" panose="020B0604020202020204" pitchFamily="34" charset="0"/>
              </a:rPr>
              <a:t>Power control</a:t>
            </a:r>
            <a:r>
              <a:rPr lang="en-US" altLang="zh-CN" sz="2400" b="1" dirty="0">
                <a:solidFill>
                  <a:schemeClr val="bg1"/>
                </a:solidFill>
                <a:latin typeface="Arial" panose="020B0604020202020204" pitchFamily="34" charset="0"/>
                <a:cs typeface="Arial" panose="020B0604020202020204" pitchFamily="34" charset="0"/>
              </a:rPr>
              <a:t>: allocate tx powers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altLang="zh-CN" dirty="0"/>
              <a:t>Example of IGE in a Two Hop Flooding Network</a:t>
            </a:r>
          </a:p>
        </p:txBody>
      </p:sp>
      <p:cxnSp>
        <p:nvCxnSpPr>
          <p:cNvPr id="5" name="Straight Connector 4"/>
          <p:cNvCxnSpPr/>
          <p:nvPr/>
        </p:nvCxnSpPr>
        <p:spPr>
          <a:xfrm>
            <a:off x="2403142" y="2194159"/>
            <a:ext cx="6117772"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03142" y="1988885"/>
            <a:ext cx="0" cy="214604"/>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13347" y="1979555"/>
            <a:ext cx="0" cy="214604"/>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520914" y="1979555"/>
            <a:ext cx="0" cy="214604"/>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54310" y="1536243"/>
            <a:ext cx="1056700" cy="369332"/>
          </a:xfrm>
          <a:prstGeom prst="rect">
            <a:avLst/>
          </a:prstGeom>
          <a:noFill/>
        </p:spPr>
        <p:txBody>
          <a:bodyPr wrap="none" rtlCol="0">
            <a:spAutoFit/>
          </a:bodyPr>
          <a:lstStyle/>
          <a:p>
            <a:r>
              <a:rPr lang="en-US" dirty="0"/>
              <a:t>Round</a:t>
            </a:r>
            <a:r>
              <a:rPr lang="zh-CN" altLang="en-US" dirty="0"/>
              <a:t> </a:t>
            </a:r>
            <a:r>
              <a:rPr lang="en-US" altLang="zh-CN" dirty="0"/>
              <a:t>1</a:t>
            </a:r>
            <a:endParaRPr lang="en-US" dirty="0"/>
          </a:p>
        </p:txBody>
      </p:sp>
      <p:sp>
        <p:nvSpPr>
          <p:cNvPr id="13" name="TextBox 12"/>
          <p:cNvSpPr txBox="1"/>
          <p:nvPr/>
        </p:nvSpPr>
        <p:spPr>
          <a:xfrm>
            <a:off x="6493644" y="1600455"/>
            <a:ext cx="1056700" cy="369332"/>
          </a:xfrm>
          <a:prstGeom prst="rect">
            <a:avLst/>
          </a:prstGeom>
          <a:noFill/>
        </p:spPr>
        <p:txBody>
          <a:bodyPr wrap="none" rtlCol="0">
            <a:spAutoFit/>
          </a:bodyPr>
          <a:lstStyle/>
          <a:p>
            <a:r>
              <a:rPr lang="en-US" dirty="0"/>
              <a:t>Round</a:t>
            </a:r>
            <a:r>
              <a:rPr lang="zh-CN" altLang="en-US" dirty="0"/>
              <a:t> </a:t>
            </a:r>
            <a:r>
              <a:rPr lang="en-US" altLang="zh-CN" dirty="0"/>
              <a:t>2</a:t>
            </a:r>
            <a:endParaRPr lang="en-US" dirty="0"/>
          </a:p>
        </p:txBody>
      </p:sp>
      <p:cxnSp>
        <p:nvCxnSpPr>
          <p:cNvPr id="16" name="Straight Connector 15"/>
          <p:cNvCxnSpPr/>
          <p:nvPr/>
        </p:nvCxnSpPr>
        <p:spPr>
          <a:xfrm>
            <a:off x="3406263" y="1977999"/>
            <a:ext cx="0" cy="214604"/>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86595" y="1977999"/>
            <a:ext cx="0" cy="214604"/>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6909" y="1852137"/>
            <a:ext cx="774571" cy="369332"/>
          </a:xfrm>
          <a:prstGeom prst="rect">
            <a:avLst/>
          </a:prstGeom>
          <a:noFill/>
        </p:spPr>
        <p:txBody>
          <a:bodyPr wrap="none" rtlCol="0">
            <a:spAutoFit/>
          </a:bodyPr>
          <a:lstStyle/>
          <a:p>
            <a:r>
              <a:rPr lang="en-US" dirty="0"/>
              <a:t>S</a:t>
            </a:r>
            <a:r>
              <a:rPr lang="en-US" altLang="zh-CN" dirty="0"/>
              <a:t>lot</a:t>
            </a:r>
            <a:r>
              <a:rPr lang="zh-CN" altLang="en-US" dirty="0"/>
              <a:t> </a:t>
            </a:r>
            <a:r>
              <a:rPr lang="en-US" altLang="zh-CN" dirty="0"/>
              <a:t>1</a:t>
            </a:r>
            <a:endParaRPr lang="en-US" dirty="0"/>
          </a:p>
        </p:txBody>
      </p:sp>
      <p:sp>
        <p:nvSpPr>
          <p:cNvPr id="21" name="TextBox 20"/>
          <p:cNvSpPr txBox="1"/>
          <p:nvPr/>
        </p:nvSpPr>
        <p:spPr>
          <a:xfrm>
            <a:off x="3559144" y="1859192"/>
            <a:ext cx="774571" cy="369332"/>
          </a:xfrm>
          <a:prstGeom prst="rect">
            <a:avLst/>
          </a:prstGeom>
          <a:noFill/>
        </p:spPr>
        <p:txBody>
          <a:bodyPr wrap="none" rtlCol="0">
            <a:spAutoFit/>
          </a:bodyPr>
          <a:lstStyle/>
          <a:p>
            <a:r>
              <a:rPr lang="en-US" dirty="0"/>
              <a:t>S</a:t>
            </a:r>
            <a:r>
              <a:rPr lang="en-US" altLang="zh-CN" dirty="0"/>
              <a:t>lot</a:t>
            </a:r>
            <a:r>
              <a:rPr lang="zh-CN" altLang="en-US" dirty="0"/>
              <a:t> </a:t>
            </a:r>
            <a:r>
              <a:rPr lang="en-US" altLang="zh-CN" dirty="0"/>
              <a:t>2</a:t>
            </a:r>
            <a:endParaRPr lang="en-US" dirty="0"/>
          </a:p>
        </p:txBody>
      </p:sp>
      <p:sp>
        <p:nvSpPr>
          <p:cNvPr id="26" name="Oval 25"/>
          <p:cNvSpPr/>
          <p:nvPr/>
        </p:nvSpPr>
        <p:spPr>
          <a:xfrm>
            <a:off x="3835949" y="2447635"/>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391549" y="2999785"/>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297341" y="2999785"/>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562382" y="3685549"/>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869622" y="3676595"/>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134883" y="3685549"/>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stCxn id="26" idx="3"/>
            <a:endCxn id="27" idx="7"/>
          </p:cNvCxnSpPr>
          <p:nvPr/>
        </p:nvCxnSpPr>
        <p:spPr>
          <a:xfrm flipH="1">
            <a:off x="3573388" y="2631455"/>
            <a:ext cx="293760" cy="399868"/>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638515" y="2597355"/>
            <a:ext cx="774571" cy="369332"/>
          </a:xfrm>
          <a:prstGeom prst="rect">
            <a:avLst/>
          </a:prstGeom>
          <a:noFill/>
        </p:spPr>
        <p:txBody>
          <a:bodyPr wrap="none" rtlCol="0">
            <a:spAutoFit/>
          </a:bodyPr>
          <a:lstStyle/>
          <a:p>
            <a:r>
              <a:rPr lang="en-US" altLang="zh-CN" dirty="0"/>
              <a:t>Slot</a:t>
            </a:r>
            <a:r>
              <a:rPr lang="zh-CN" altLang="en-US" dirty="0"/>
              <a:t> </a:t>
            </a:r>
            <a:r>
              <a:rPr lang="en-US" altLang="zh-CN" dirty="0"/>
              <a:t>1</a:t>
            </a:r>
            <a:endParaRPr lang="en-US" dirty="0"/>
          </a:p>
        </p:txBody>
      </p:sp>
      <p:cxnSp>
        <p:nvCxnSpPr>
          <p:cNvPr id="37" name="Straight Arrow Connector 36"/>
          <p:cNvCxnSpPr>
            <a:stCxn id="26" idx="5"/>
            <a:endCxn id="28" idx="1"/>
          </p:cNvCxnSpPr>
          <p:nvPr/>
        </p:nvCxnSpPr>
        <p:spPr>
          <a:xfrm>
            <a:off x="4017788" y="2631455"/>
            <a:ext cx="310752" cy="399868"/>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14777" y="4342851"/>
            <a:ext cx="774571" cy="369332"/>
          </a:xfrm>
          <a:prstGeom prst="rect">
            <a:avLst/>
          </a:prstGeom>
          <a:noFill/>
        </p:spPr>
        <p:txBody>
          <a:bodyPr wrap="none" rtlCol="0">
            <a:spAutoFit/>
          </a:bodyPr>
          <a:lstStyle/>
          <a:p>
            <a:r>
              <a:rPr lang="en-US" altLang="zh-CN" dirty="0"/>
              <a:t>Slot</a:t>
            </a:r>
            <a:r>
              <a:rPr lang="zh-CN" altLang="en-US" dirty="0"/>
              <a:t> </a:t>
            </a:r>
            <a:r>
              <a:rPr lang="en-US" altLang="zh-CN" dirty="0"/>
              <a:t>2</a:t>
            </a:r>
            <a:endParaRPr lang="en-US" dirty="0"/>
          </a:p>
        </p:txBody>
      </p:sp>
      <p:cxnSp>
        <p:nvCxnSpPr>
          <p:cNvPr id="55" name="Straight Arrow Connector 54"/>
          <p:cNvCxnSpPr>
            <a:endCxn id="29" idx="0"/>
          </p:cNvCxnSpPr>
          <p:nvPr/>
        </p:nvCxnSpPr>
        <p:spPr>
          <a:xfrm flipH="1">
            <a:off x="2668901" y="2597355"/>
            <a:ext cx="1173486" cy="1088194"/>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6" idx="6"/>
          </p:cNvCxnSpPr>
          <p:nvPr/>
        </p:nvCxnSpPr>
        <p:spPr>
          <a:xfrm>
            <a:off x="4048987" y="2555314"/>
            <a:ext cx="1192415" cy="112015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6" idx="4"/>
            <a:endCxn id="30" idx="0"/>
          </p:cNvCxnSpPr>
          <p:nvPr/>
        </p:nvCxnSpPr>
        <p:spPr>
          <a:xfrm>
            <a:off x="3942468" y="2662993"/>
            <a:ext cx="33673" cy="1013602"/>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3835949" y="4217524"/>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391549" y="4769674"/>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297341" y="4769674"/>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562382" y="5455438"/>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869622" y="5446484"/>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134883" y="5455438"/>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p:cNvCxnSpPr>
            <a:stCxn id="69" idx="3"/>
            <a:endCxn id="70" idx="7"/>
          </p:cNvCxnSpPr>
          <p:nvPr/>
        </p:nvCxnSpPr>
        <p:spPr>
          <a:xfrm flipH="1">
            <a:off x="3573388" y="4401344"/>
            <a:ext cx="293760" cy="399868"/>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9" idx="5"/>
            <a:endCxn id="71" idx="1"/>
          </p:cNvCxnSpPr>
          <p:nvPr/>
        </p:nvCxnSpPr>
        <p:spPr>
          <a:xfrm>
            <a:off x="4017788" y="4401344"/>
            <a:ext cx="310752" cy="399868"/>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72" idx="7"/>
          </p:cNvCxnSpPr>
          <p:nvPr/>
        </p:nvCxnSpPr>
        <p:spPr>
          <a:xfrm flipH="1">
            <a:off x="2744221" y="4946607"/>
            <a:ext cx="649310" cy="540369"/>
          </a:xfrm>
          <a:prstGeom prst="straightConnector1">
            <a:avLst/>
          </a:prstGeom>
          <a:ln w="1905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0" idx="5"/>
            <a:endCxn id="73" idx="0"/>
          </p:cNvCxnSpPr>
          <p:nvPr/>
        </p:nvCxnSpPr>
        <p:spPr>
          <a:xfrm>
            <a:off x="3573388" y="4953494"/>
            <a:ext cx="402753" cy="492990"/>
          </a:xfrm>
          <a:prstGeom prst="straightConnector1">
            <a:avLst/>
          </a:prstGeom>
          <a:ln w="1905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1" idx="3"/>
            <a:endCxn id="73" idx="0"/>
          </p:cNvCxnSpPr>
          <p:nvPr/>
        </p:nvCxnSpPr>
        <p:spPr>
          <a:xfrm flipH="1">
            <a:off x="3976141" y="4953494"/>
            <a:ext cx="352399" cy="492990"/>
          </a:xfrm>
          <a:prstGeom prst="straightConnector1">
            <a:avLst/>
          </a:prstGeom>
          <a:ln w="1905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1" idx="5"/>
            <a:endCxn id="74" idx="1"/>
          </p:cNvCxnSpPr>
          <p:nvPr/>
        </p:nvCxnSpPr>
        <p:spPr>
          <a:xfrm>
            <a:off x="4479180" y="4953494"/>
            <a:ext cx="686902" cy="533482"/>
          </a:xfrm>
          <a:prstGeom prst="straightConnector1">
            <a:avLst/>
          </a:prstGeom>
          <a:ln w="1905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72" idx="0"/>
          </p:cNvCxnSpPr>
          <p:nvPr/>
        </p:nvCxnSpPr>
        <p:spPr>
          <a:xfrm flipH="1">
            <a:off x="2668901" y="4367244"/>
            <a:ext cx="1173486" cy="1088194"/>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69" idx="6"/>
          </p:cNvCxnSpPr>
          <p:nvPr/>
        </p:nvCxnSpPr>
        <p:spPr>
          <a:xfrm>
            <a:off x="4048987" y="4325203"/>
            <a:ext cx="1192415" cy="112015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1" idx="3"/>
            <a:endCxn id="72" idx="7"/>
          </p:cNvCxnSpPr>
          <p:nvPr/>
        </p:nvCxnSpPr>
        <p:spPr>
          <a:xfrm flipH="1">
            <a:off x="2744221" y="4953494"/>
            <a:ext cx="1584319" cy="533482"/>
          </a:xfrm>
          <a:prstGeom prst="straightConnector1">
            <a:avLst/>
          </a:prstGeom>
          <a:ln w="1905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0" idx="5"/>
            <a:endCxn id="74" idx="1"/>
          </p:cNvCxnSpPr>
          <p:nvPr/>
        </p:nvCxnSpPr>
        <p:spPr>
          <a:xfrm>
            <a:off x="3573388" y="4953494"/>
            <a:ext cx="1592694" cy="533482"/>
          </a:xfrm>
          <a:prstGeom prst="straightConnector1">
            <a:avLst/>
          </a:prstGeom>
          <a:ln w="1905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9" idx="4"/>
            <a:endCxn id="73" idx="0"/>
          </p:cNvCxnSpPr>
          <p:nvPr/>
        </p:nvCxnSpPr>
        <p:spPr>
          <a:xfrm>
            <a:off x="3942468" y="4432882"/>
            <a:ext cx="33673" cy="1013602"/>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732394" y="4712183"/>
            <a:ext cx="723275" cy="369332"/>
          </a:xfrm>
          <a:prstGeom prst="rect">
            <a:avLst/>
          </a:prstGeom>
          <a:noFill/>
        </p:spPr>
        <p:txBody>
          <a:bodyPr wrap="none" rtlCol="0">
            <a:spAutoFit/>
          </a:bodyPr>
          <a:lstStyle/>
          <a:p>
            <a:r>
              <a:rPr lang="en-US" altLang="zh-CN" dirty="0"/>
              <a:t>1mW</a:t>
            </a:r>
            <a:endParaRPr lang="en-US" dirty="0"/>
          </a:p>
        </p:txBody>
      </p:sp>
      <p:sp>
        <p:nvSpPr>
          <p:cNvPr id="87" name="TextBox 86"/>
          <p:cNvSpPr txBox="1"/>
          <p:nvPr/>
        </p:nvSpPr>
        <p:spPr>
          <a:xfrm>
            <a:off x="4442057" y="4687984"/>
            <a:ext cx="723275" cy="369332"/>
          </a:xfrm>
          <a:prstGeom prst="rect">
            <a:avLst/>
          </a:prstGeom>
          <a:noFill/>
        </p:spPr>
        <p:txBody>
          <a:bodyPr wrap="none" rtlCol="0">
            <a:spAutoFit/>
          </a:bodyPr>
          <a:lstStyle/>
          <a:p>
            <a:r>
              <a:rPr lang="en-US" altLang="zh-CN" dirty="0"/>
              <a:t>2mW</a:t>
            </a:r>
            <a:endParaRPr lang="en-US" dirty="0"/>
          </a:p>
        </p:txBody>
      </p:sp>
      <p:sp>
        <p:nvSpPr>
          <p:cNvPr id="88" name="Oval 87"/>
          <p:cNvSpPr/>
          <p:nvPr/>
        </p:nvSpPr>
        <p:spPr>
          <a:xfrm>
            <a:off x="7022428" y="2437550"/>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578028" y="2989700"/>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483820" y="2989700"/>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748861" y="3675464"/>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056101" y="3666510"/>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321362" y="3675464"/>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Arrow Connector 93"/>
          <p:cNvCxnSpPr>
            <a:stCxn id="88" idx="3"/>
            <a:endCxn id="89" idx="7"/>
          </p:cNvCxnSpPr>
          <p:nvPr/>
        </p:nvCxnSpPr>
        <p:spPr>
          <a:xfrm flipH="1">
            <a:off x="6759867" y="2621370"/>
            <a:ext cx="293760" cy="399868"/>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8" idx="5"/>
            <a:endCxn id="90" idx="1"/>
          </p:cNvCxnSpPr>
          <p:nvPr/>
        </p:nvCxnSpPr>
        <p:spPr>
          <a:xfrm>
            <a:off x="7204267" y="2621370"/>
            <a:ext cx="310752" cy="399868"/>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endCxn id="91" idx="0"/>
          </p:cNvCxnSpPr>
          <p:nvPr/>
        </p:nvCxnSpPr>
        <p:spPr>
          <a:xfrm flipH="1">
            <a:off x="5855380" y="2587270"/>
            <a:ext cx="1173486" cy="1088194"/>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8" idx="6"/>
          </p:cNvCxnSpPr>
          <p:nvPr/>
        </p:nvCxnSpPr>
        <p:spPr>
          <a:xfrm>
            <a:off x="7235466" y="2545229"/>
            <a:ext cx="1192415" cy="112015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88" idx="4"/>
            <a:endCxn id="92" idx="0"/>
          </p:cNvCxnSpPr>
          <p:nvPr/>
        </p:nvCxnSpPr>
        <p:spPr>
          <a:xfrm>
            <a:off x="7128947" y="2652908"/>
            <a:ext cx="33673" cy="1013602"/>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7021994" y="4198351"/>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577594" y="4750501"/>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7483386" y="4750501"/>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5748427" y="5436265"/>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7055667" y="5427311"/>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8320928" y="5436265"/>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Arrow Connector 106"/>
          <p:cNvCxnSpPr>
            <a:endCxn id="102" idx="7"/>
          </p:cNvCxnSpPr>
          <p:nvPr/>
        </p:nvCxnSpPr>
        <p:spPr>
          <a:xfrm flipH="1">
            <a:off x="5930266" y="4927434"/>
            <a:ext cx="649310" cy="540369"/>
          </a:xfrm>
          <a:prstGeom prst="straightConnector1">
            <a:avLst/>
          </a:prstGeom>
          <a:ln w="1905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00" idx="5"/>
            <a:endCxn id="103" idx="0"/>
          </p:cNvCxnSpPr>
          <p:nvPr/>
        </p:nvCxnSpPr>
        <p:spPr>
          <a:xfrm>
            <a:off x="6759433" y="4934321"/>
            <a:ext cx="402753" cy="492990"/>
          </a:xfrm>
          <a:prstGeom prst="straightConnector1">
            <a:avLst/>
          </a:prstGeom>
          <a:ln w="1905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01" idx="3"/>
            <a:endCxn id="103" idx="0"/>
          </p:cNvCxnSpPr>
          <p:nvPr/>
        </p:nvCxnSpPr>
        <p:spPr>
          <a:xfrm flipH="1">
            <a:off x="7162186" y="4934321"/>
            <a:ext cx="352399" cy="492990"/>
          </a:xfrm>
          <a:prstGeom prst="straightConnector1">
            <a:avLst/>
          </a:prstGeom>
          <a:ln w="1905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01" idx="5"/>
            <a:endCxn id="104" idx="1"/>
          </p:cNvCxnSpPr>
          <p:nvPr/>
        </p:nvCxnSpPr>
        <p:spPr>
          <a:xfrm>
            <a:off x="7665225" y="4934321"/>
            <a:ext cx="686902" cy="533482"/>
          </a:xfrm>
          <a:prstGeom prst="straightConnector1">
            <a:avLst/>
          </a:prstGeom>
          <a:ln w="1905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01" idx="3"/>
            <a:endCxn id="102" idx="7"/>
          </p:cNvCxnSpPr>
          <p:nvPr/>
        </p:nvCxnSpPr>
        <p:spPr>
          <a:xfrm flipH="1">
            <a:off x="5930266" y="4934321"/>
            <a:ext cx="1584319" cy="533482"/>
          </a:xfrm>
          <a:prstGeom prst="straightConnector1">
            <a:avLst/>
          </a:prstGeom>
          <a:ln w="1905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00" idx="5"/>
            <a:endCxn id="104" idx="1"/>
          </p:cNvCxnSpPr>
          <p:nvPr/>
        </p:nvCxnSpPr>
        <p:spPr>
          <a:xfrm>
            <a:off x="6759433" y="4934321"/>
            <a:ext cx="1592694" cy="533482"/>
          </a:xfrm>
          <a:prstGeom prst="straightConnector1">
            <a:avLst/>
          </a:prstGeom>
          <a:ln w="1905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7628852" y="4630701"/>
            <a:ext cx="723275" cy="369332"/>
          </a:xfrm>
          <a:prstGeom prst="rect">
            <a:avLst/>
          </a:prstGeom>
          <a:noFill/>
        </p:spPr>
        <p:txBody>
          <a:bodyPr wrap="none" rtlCol="0">
            <a:spAutoFit/>
          </a:bodyPr>
          <a:lstStyle/>
          <a:p>
            <a:r>
              <a:rPr lang="en-US" altLang="zh-CN" dirty="0"/>
              <a:t>1mW</a:t>
            </a:r>
            <a:endParaRPr lang="en-US" dirty="0"/>
          </a:p>
        </p:txBody>
      </p:sp>
      <p:sp>
        <p:nvSpPr>
          <p:cNvPr id="117" name="TextBox 116"/>
          <p:cNvSpPr txBox="1"/>
          <p:nvPr/>
        </p:nvSpPr>
        <p:spPr>
          <a:xfrm>
            <a:off x="5871525" y="4631295"/>
            <a:ext cx="723275" cy="369332"/>
          </a:xfrm>
          <a:prstGeom prst="rect">
            <a:avLst/>
          </a:prstGeom>
          <a:noFill/>
        </p:spPr>
        <p:txBody>
          <a:bodyPr wrap="none" rtlCol="0">
            <a:spAutoFit/>
          </a:bodyPr>
          <a:lstStyle/>
          <a:p>
            <a:r>
              <a:rPr lang="en-US" altLang="zh-CN" dirty="0"/>
              <a:t>2mW</a:t>
            </a:r>
            <a:endParaRPr lang="en-US" dirty="0"/>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A9C8C4CE-458D-E1D4-BF7E-1FF62EBFB2D8}"/>
                  </a:ext>
                </a:extLst>
              </p:cNvPr>
              <p:cNvSpPr txBox="1"/>
              <p:nvPr/>
            </p:nvSpPr>
            <p:spPr>
              <a:xfrm>
                <a:off x="8839200" y="4198517"/>
                <a:ext cx="3197157" cy="712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000" i="1" smtClean="0">
                              <a:latin typeface="Cambria Math" panose="02040503050406030204" pitchFamily="18" charset="0"/>
                            </a:rPr>
                          </m:ctrlPr>
                        </m:dPr>
                        <m:e>
                          <m:m>
                            <m:mPr>
                              <m:mcs>
                                <m:mc>
                                  <m:mcPr>
                                    <m:count m:val="2"/>
                                    <m:mcJc m:val="center"/>
                                  </m:mcPr>
                                </m:mc>
                              </m:mcs>
                              <m:ctrlPr>
                                <a:rPr kumimoji="1" lang="en-US" altLang="zh-CN" sz="2000" i="1" smtClean="0">
                                  <a:latin typeface="Cambria Math" panose="02040503050406030204" pitchFamily="18" charset="0"/>
                                </a:rPr>
                              </m:ctrlPr>
                            </m:mPr>
                            <m:mr>
                              <m:e>
                                <m:r>
                                  <m:rPr>
                                    <m:brk m:alnAt="7"/>
                                  </m:rPr>
                                  <a:rPr kumimoji="1" lang="en-US" altLang="zh-CN" sz="2000" b="0" i="1" smtClean="0">
                                    <a:latin typeface="Cambria Math" panose="02040503050406030204" pitchFamily="18" charset="0"/>
                                  </a:rPr>
                                  <m:t>1</m:t>
                                </m:r>
                                <m:r>
                                  <a:rPr kumimoji="1" lang="en-US" altLang="zh-CN" sz="2000" b="0" i="1" smtClean="0">
                                    <a:latin typeface="Cambria Math" panose="02040503050406030204" pitchFamily="18" charset="0"/>
                                  </a:rPr>
                                  <m:t>𝑚𝑤</m:t>
                                </m:r>
                              </m:e>
                              <m:e>
                                <m:r>
                                  <a:rPr kumimoji="1" lang="en-US" altLang="zh-CN" sz="2000" b="0" i="1" smtClean="0">
                                    <a:latin typeface="Cambria Math" panose="02040503050406030204" pitchFamily="18" charset="0"/>
                                  </a:rPr>
                                  <m:t>2</m:t>
                                </m:r>
                                <m:r>
                                  <a:rPr kumimoji="1" lang="en-US" altLang="zh-CN" sz="2000" b="0" i="1" smtClean="0">
                                    <a:latin typeface="Cambria Math" panose="02040503050406030204" pitchFamily="18" charset="0"/>
                                  </a:rPr>
                                  <m:t>𝑚𝑤</m:t>
                                </m:r>
                              </m:e>
                            </m:mr>
                            <m:mr>
                              <m:e>
                                <m:r>
                                  <a:rPr kumimoji="1" lang="en-US" altLang="zh-CN" sz="2000" b="0" i="1" smtClean="0">
                                    <a:latin typeface="Cambria Math" panose="02040503050406030204" pitchFamily="18" charset="0"/>
                                  </a:rPr>
                                  <m:t>2</m:t>
                                </m:r>
                                <m:r>
                                  <a:rPr kumimoji="1" lang="en-US" altLang="zh-CN" sz="2000" b="0" i="1" smtClean="0">
                                    <a:latin typeface="Cambria Math" panose="02040503050406030204" pitchFamily="18" charset="0"/>
                                  </a:rPr>
                                  <m:t>𝑚𝑤</m:t>
                                </m:r>
                              </m:e>
                              <m:e>
                                <m:r>
                                  <a:rPr kumimoji="1" lang="en-US" altLang="zh-CN" sz="2000" b="0" i="1" smtClean="0">
                                    <a:latin typeface="Cambria Math" panose="02040503050406030204" pitchFamily="18" charset="0"/>
                                  </a:rPr>
                                  <m:t>1</m:t>
                                </m:r>
                                <m:r>
                                  <a:rPr kumimoji="1" lang="en-US" altLang="zh-CN" sz="2000" b="0" i="1" smtClean="0">
                                    <a:latin typeface="Cambria Math" panose="02040503050406030204" pitchFamily="18" charset="0"/>
                                  </a:rPr>
                                  <m:t>𝑚𝑤</m:t>
                                </m:r>
                              </m:e>
                            </m:mr>
                          </m:m>
                        </m:e>
                      </m:d>
                      <m:d>
                        <m:dPr>
                          <m:begChr m:val="["/>
                          <m:endChr m:val="]"/>
                          <m:ctrlPr>
                            <a:rPr kumimoji="1" lang="en-US" altLang="zh-CN" sz="2000" i="1" smtClean="0">
                              <a:latin typeface="Cambria Math" panose="02040503050406030204" pitchFamily="18" charset="0"/>
                            </a:rPr>
                          </m:ctrlPr>
                        </m:dPr>
                        <m:e>
                          <m:m>
                            <m:mPr>
                              <m:mcs>
                                <m:mc>
                                  <m:mcPr>
                                    <m:count m:val="1"/>
                                    <m:mcJc m:val="center"/>
                                  </m:mcPr>
                                </m:mc>
                              </m:mcs>
                              <m:ctrlPr>
                                <a:rPr kumimoji="1" lang="en-US" altLang="zh-CN" sz="2000" i="1" smtClean="0">
                                  <a:latin typeface="Cambria Math" panose="02040503050406030204" pitchFamily="18" charset="0"/>
                                </a:rPr>
                              </m:ctrlPr>
                            </m:mPr>
                            <m:mr>
                              <m:e>
                                <m:sSub>
                                  <m:sSubPr>
                                    <m:ctrlPr>
                                      <a:rPr kumimoji="1" lang="en-US" altLang="zh-CN" sz="2000" b="0" i="1" smtClean="0">
                                        <a:latin typeface="Cambria Math" panose="02040503050406030204" pitchFamily="18" charset="0"/>
                                      </a:rPr>
                                    </m:ctrlPr>
                                  </m:sSubPr>
                                  <m:e>
                                    <m:r>
                                      <m:rPr>
                                        <m:brk m:alnAt="7"/>
                                      </m:rPr>
                                      <a:rPr kumimoji="1" lang="en-US" altLang="zh-CN" sz="2000" b="0" i="1" smtClean="0">
                                        <a:latin typeface="Cambria Math" panose="02040503050406030204" pitchFamily="18" charset="0"/>
                                      </a:rPr>
                                      <m:t>h</m:t>
                                    </m:r>
                                  </m:e>
                                  <m:sub>
                                    <m:r>
                                      <m:rPr>
                                        <m:brk m:alnAt="7"/>
                                      </m:rPr>
                                      <a:rPr kumimoji="1" lang="en-US" altLang="zh-CN" sz="2000" b="0" i="1" smtClean="0">
                                        <a:latin typeface="Cambria Math" panose="02040503050406030204" pitchFamily="18" charset="0"/>
                                      </a:rPr>
                                      <m:t>1</m:t>
                                    </m:r>
                                  </m:sub>
                                </m:sSub>
                              </m:e>
                            </m:mr>
                            <m:mr>
                              <m:e>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h</m:t>
                                    </m:r>
                                  </m:e>
                                  <m:sub>
                                    <m:r>
                                      <a:rPr kumimoji="1" lang="en-US" altLang="zh-CN" sz="2000" b="0" i="1" smtClean="0">
                                        <a:latin typeface="Cambria Math" panose="02040503050406030204" pitchFamily="18" charset="0"/>
                                      </a:rPr>
                                      <m:t>2</m:t>
                                    </m:r>
                                  </m:sub>
                                </m:sSub>
                              </m:e>
                            </m:mr>
                          </m:m>
                        </m:e>
                      </m:d>
                      <m:r>
                        <a:rPr kumimoji="1" lang="en-US" altLang="zh-CN" sz="2000" b="0" i="1" smtClean="0">
                          <a:latin typeface="Cambria Math" panose="02040503050406030204" pitchFamily="18" charset="0"/>
                        </a:rPr>
                        <m:t>=</m:t>
                      </m:r>
                      <m:d>
                        <m:dPr>
                          <m:begChr m:val="["/>
                          <m:endChr m:val="]"/>
                          <m:ctrlPr>
                            <a:rPr kumimoji="1" lang="en-US" altLang="zh-CN" sz="2000" b="0" i="1" smtClean="0">
                              <a:latin typeface="Cambria Math" panose="02040503050406030204" pitchFamily="18" charset="0"/>
                            </a:rPr>
                          </m:ctrlPr>
                        </m:dPr>
                        <m:e>
                          <m:m>
                            <m:mPr>
                              <m:mcs>
                                <m:mc>
                                  <m:mcPr>
                                    <m:count m:val="1"/>
                                    <m:mcJc m:val="center"/>
                                  </m:mcPr>
                                </m:mc>
                              </m:mcs>
                              <m:ctrlPr>
                                <a:rPr kumimoji="1" lang="en-US" altLang="zh-CN" sz="2000" b="0" i="1" smtClean="0">
                                  <a:latin typeface="Cambria Math" panose="02040503050406030204" pitchFamily="18" charset="0"/>
                                </a:rPr>
                              </m:ctrlPr>
                            </m:mPr>
                            <m:mr>
                              <m:e>
                                <m:sSubSup>
                                  <m:sSubSupPr>
                                    <m:ctrlPr>
                                      <a:rPr kumimoji="1" lang="en-US" altLang="zh-CN" sz="2000" b="0" i="1" smtClean="0">
                                        <a:latin typeface="Cambria Math" panose="02040503050406030204" pitchFamily="18" charset="0"/>
                                      </a:rPr>
                                    </m:ctrlPr>
                                  </m:sSubSupPr>
                                  <m:e>
                                    <m:r>
                                      <m:rPr>
                                        <m:brk m:alnAt="7"/>
                                      </m:rPr>
                                      <a:rPr kumimoji="1" lang="en-US" altLang="zh-CN" sz="2000" b="0" i="1" smtClean="0">
                                        <a:latin typeface="Cambria Math" panose="02040503050406030204" pitchFamily="18" charset="0"/>
                                      </a:rPr>
                                      <m:t>𝑝</m:t>
                                    </m:r>
                                  </m:e>
                                  <m:sub>
                                    <m:r>
                                      <m:rPr>
                                        <m:brk m:alnAt="7"/>
                                      </m:rPr>
                                      <a:rPr kumimoji="1" lang="en-US" altLang="zh-CN" sz="2000" b="0" i="1" smtClean="0">
                                        <a:latin typeface="Cambria Math" panose="02040503050406030204" pitchFamily="18" charset="0"/>
                                      </a:rPr>
                                      <m:t>1</m:t>
                                    </m:r>
                                  </m:sub>
                                  <m:sup>
                                    <m:r>
                                      <m:rPr>
                                        <m:brk m:alnAt="7"/>
                                      </m:rPr>
                                      <a:rPr kumimoji="1" lang="en-US" altLang="zh-CN" sz="2000" b="0" i="1" smtClean="0">
                                        <a:latin typeface="Cambria Math" panose="02040503050406030204" pitchFamily="18" charset="0"/>
                                      </a:rPr>
                                      <m:t>𝑟</m:t>
                                    </m:r>
                                    <m:r>
                                      <a:rPr kumimoji="1" lang="en-US" altLang="zh-CN" sz="2000" b="0" i="1" smtClean="0">
                                        <a:latin typeface="Cambria Math" panose="02040503050406030204" pitchFamily="18" charset="0"/>
                                      </a:rPr>
                                      <m:t>𝑥</m:t>
                                    </m:r>
                                  </m:sup>
                                </m:sSubSup>
                              </m:e>
                            </m:mr>
                            <m:mr>
                              <m:e>
                                <m:sSubSup>
                                  <m:sSubSupPr>
                                    <m:ctrlPr>
                                      <a:rPr kumimoji="1" lang="en-US" altLang="zh-CN" sz="2000" b="0" i="1" smtClean="0">
                                        <a:latin typeface="Cambria Math" panose="02040503050406030204" pitchFamily="18" charset="0"/>
                                      </a:rPr>
                                    </m:ctrlPr>
                                  </m:sSubSupPr>
                                  <m:e>
                                    <m:r>
                                      <a:rPr kumimoji="1" lang="en-US" altLang="zh-CN" sz="2000" b="0" i="1" smtClean="0">
                                        <a:latin typeface="Cambria Math" panose="02040503050406030204" pitchFamily="18" charset="0"/>
                                      </a:rPr>
                                      <m:t>𝑝</m:t>
                                    </m:r>
                                  </m:e>
                                  <m:sub>
                                    <m:r>
                                      <a:rPr kumimoji="1" lang="en-US" altLang="zh-CN" sz="2000" b="0" i="1" smtClean="0">
                                        <a:latin typeface="Cambria Math" panose="02040503050406030204" pitchFamily="18" charset="0"/>
                                      </a:rPr>
                                      <m:t>2</m:t>
                                    </m:r>
                                  </m:sub>
                                  <m:sup>
                                    <m:r>
                                      <a:rPr kumimoji="1" lang="en-US" altLang="zh-CN" sz="2000" b="0" i="1" smtClean="0">
                                        <a:latin typeface="Cambria Math" panose="02040503050406030204" pitchFamily="18" charset="0"/>
                                      </a:rPr>
                                      <m:t>𝑟𝑥</m:t>
                                    </m:r>
                                  </m:sup>
                                </m:sSubSup>
                              </m:e>
                            </m:mr>
                          </m:m>
                        </m:e>
                      </m:d>
                    </m:oMath>
                  </m:oMathPara>
                </a14:m>
                <a:endParaRPr kumimoji="1" lang="zh-CN" altLang="en-US" sz="2000" dirty="0"/>
              </a:p>
            </p:txBody>
          </p:sp>
        </mc:Choice>
        <mc:Fallback xmlns="">
          <p:sp>
            <p:nvSpPr>
              <p:cNvPr id="4" name="文本框 3">
                <a:extLst>
                  <a:ext uri="{FF2B5EF4-FFF2-40B4-BE49-F238E27FC236}">
                    <a16:creationId xmlns:a16="http://schemas.microsoft.com/office/drawing/2014/main" id="{A9C8C4CE-458D-E1D4-BF7E-1FF62EBFB2D8}"/>
                  </a:ext>
                </a:extLst>
              </p:cNvPr>
              <p:cNvSpPr txBox="1">
                <a:spLocks noRot="1" noChangeAspect="1" noMove="1" noResize="1" noEditPoints="1" noAdjustHandles="1" noChangeArrowheads="1" noChangeShapeType="1" noTextEdit="1"/>
              </p:cNvSpPr>
              <p:nvPr/>
            </p:nvSpPr>
            <p:spPr>
              <a:xfrm>
                <a:off x="8839200" y="4198517"/>
                <a:ext cx="3197157" cy="712824"/>
              </a:xfrm>
              <a:prstGeom prst="rect">
                <a:avLst/>
              </a:prstGeom>
              <a:blipFill>
                <a:blip r:embed="rId3"/>
                <a:stretch>
                  <a:fillRect b="-3509"/>
                </a:stretch>
              </a:blipFill>
            </p:spPr>
            <p:txBody>
              <a:bodyPr/>
              <a:lstStyle/>
              <a:p>
                <a:r>
                  <a:rPr lang="zh-CN" altLang="en-US">
                    <a:noFill/>
                  </a:rPr>
                  <a:t> </a:t>
                </a:r>
              </a:p>
            </p:txBody>
          </p:sp>
        </mc:Fallback>
      </mc:AlternateContent>
      <p:sp>
        <p:nvSpPr>
          <p:cNvPr id="6" name="Left Brace 49">
            <a:extLst>
              <a:ext uri="{FF2B5EF4-FFF2-40B4-BE49-F238E27FC236}">
                <a16:creationId xmlns:a16="http://schemas.microsoft.com/office/drawing/2014/main" id="{0CEA4491-9CAC-D741-D2D4-DB3D86431F11}"/>
              </a:ext>
            </a:extLst>
          </p:cNvPr>
          <p:cNvSpPr/>
          <p:nvPr/>
        </p:nvSpPr>
        <p:spPr>
          <a:xfrm rot="16200000">
            <a:off x="9531910" y="4275057"/>
            <a:ext cx="369332" cy="1449952"/>
          </a:xfrm>
          <a:prstGeom prst="leftBrace">
            <a:avLst/>
          </a:prstGeom>
          <a:ln w="25400">
            <a:solidFill>
              <a:srgbClr val="4A7E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56">
            <a:extLst>
              <a:ext uri="{FF2B5EF4-FFF2-40B4-BE49-F238E27FC236}">
                <a16:creationId xmlns:a16="http://schemas.microsoft.com/office/drawing/2014/main" id="{A15296FF-FF75-C838-CD98-9401350C5F7A}"/>
              </a:ext>
            </a:extLst>
          </p:cNvPr>
          <p:cNvSpPr txBox="1"/>
          <p:nvPr/>
        </p:nvSpPr>
        <p:spPr>
          <a:xfrm>
            <a:off x="9066772" y="5216791"/>
            <a:ext cx="1299608" cy="369332"/>
          </a:xfrm>
          <a:prstGeom prst="rect">
            <a:avLst/>
          </a:prstGeom>
          <a:noFill/>
        </p:spPr>
        <p:txBody>
          <a:bodyPr wrap="square" lIns="0" tIns="0" rIns="0" bIns="0" rtlCol="0">
            <a:spAutoFit/>
          </a:bodyPr>
          <a:lstStyle/>
          <a:p>
            <a:r>
              <a:rPr lang="en-US" altLang="zh-CN" sz="2400" b="1" dirty="0">
                <a:solidFill>
                  <a:srgbClr val="4A7EBC"/>
                </a:solidFill>
                <a:latin typeface="Cambria Math" panose="02040503050406030204" pitchFamily="18" charset="0"/>
              </a:rPr>
              <a:t>Full-rank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9" presetClass="exit" presetSubtype="0" fill="hold" nodeType="clickEffect">
                                  <p:stCondLst>
                                    <p:cond delay="0"/>
                                  </p:stCondLst>
                                  <p:childTnLst>
                                    <p:animEffect transition="out" filter="dissolve">
                                      <p:cBhvr>
                                        <p:cTn id="94" dur="500"/>
                                        <p:tgtEl>
                                          <p:spTgt spid="82"/>
                                        </p:tgtEl>
                                      </p:cBhvr>
                                    </p:animEffect>
                                    <p:set>
                                      <p:cBhvr>
                                        <p:cTn id="95" dur="1" fill="hold">
                                          <p:stCondLst>
                                            <p:cond delay="499"/>
                                          </p:stCondLst>
                                        </p:cTn>
                                        <p:tgtEl>
                                          <p:spTgt spid="82"/>
                                        </p:tgtEl>
                                        <p:attrNameLst>
                                          <p:attrName>style.visibility</p:attrName>
                                        </p:attrNameLst>
                                      </p:cBhvr>
                                      <p:to>
                                        <p:strVal val="hidden"/>
                                      </p:to>
                                    </p:set>
                                  </p:childTnLst>
                                </p:cTn>
                              </p:par>
                              <p:par>
                                <p:cTn id="96" presetID="9" presetClass="exit" presetSubtype="0" fill="hold" nodeType="withEffect">
                                  <p:stCondLst>
                                    <p:cond delay="0"/>
                                  </p:stCondLst>
                                  <p:childTnLst>
                                    <p:animEffect transition="out" filter="dissolve">
                                      <p:cBhvr>
                                        <p:cTn id="97" dur="500"/>
                                        <p:tgtEl>
                                          <p:spTgt spid="76"/>
                                        </p:tgtEl>
                                      </p:cBhvr>
                                    </p:animEffect>
                                    <p:set>
                                      <p:cBhvr>
                                        <p:cTn id="98" dur="1" fill="hold">
                                          <p:stCondLst>
                                            <p:cond delay="499"/>
                                          </p:stCondLst>
                                        </p:cTn>
                                        <p:tgtEl>
                                          <p:spTgt spid="76"/>
                                        </p:tgtEl>
                                        <p:attrNameLst>
                                          <p:attrName>style.visibility</p:attrName>
                                        </p:attrNameLst>
                                      </p:cBhvr>
                                      <p:to>
                                        <p:strVal val="hidden"/>
                                      </p:to>
                                    </p:set>
                                  </p:childTnLst>
                                </p:cTn>
                              </p:par>
                              <p:par>
                                <p:cTn id="99" presetID="9" presetClass="exit" presetSubtype="0" fill="hold" nodeType="withEffect">
                                  <p:stCondLst>
                                    <p:cond delay="0"/>
                                  </p:stCondLst>
                                  <p:childTnLst>
                                    <p:animEffect transition="out" filter="dissolve">
                                      <p:cBhvr>
                                        <p:cTn id="100" dur="500"/>
                                        <p:tgtEl>
                                          <p:spTgt spid="75"/>
                                        </p:tgtEl>
                                      </p:cBhvr>
                                    </p:animEffect>
                                    <p:set>
                                      <p:cBhvr>
                                        <p:cTn id="101" dur="1" fill="hold">
                                          <p:stCondLst>
                                            <p:cond delay="499"/>
                                          </p:stCondLst>
                                        </p:cTn>
                                        <p:tgtEl>
                                          <p:spTgt spid="75"/>
                                        </p:tgtEl>
                                        <p:attrNameLst>
                                          <p:attrName>style.visibility</p:attrName>
                                        </p:attrNameLst>
                                      </p:cBhvr>
                                      <p:to>
                                        <p:strVal val="hidden"/>
                                      </p:to>
                                    </p:set>
                                  </p:childTnLst>
                                </p:cTn>
                              </p:par>
                              <p:par>
                                <p:cTn id="102" presetID="9" presetClass="exit" presetSubtype="0" fill="hold" nodeType="withEffect">
                                  <p:stCondLst>
                                    <p:cond delay="0"/>
                                  </p:stCondLst>
                                  <p:childTnLst>
                                    <p:animEffect transition="out" filter="dissolve">
                                      <p:cBhvr>
                                        <p:cTn id="103" dur="500"/>
                                        <p:tgtEl>
                                          <p:spTgt spid="81"/>
                                        </p:tgtEl>
                                      </p:cBhvr>
                                    </p:animEffect>
                                    <p:set>
                                      <p:cBhvr>
                                        <p:cTn id="104" dur="1" fill="hold">
                                          <p:stCondLst>
                                            <p:cond delay="499"/>
                                          </p:stCondLst>
                                        </p:cTn>
                                        <p:tgtEl>
                                          <p:spTgt spid="81"/>
                                        </p:tgtEl>
                                        <p:attrNameLst>
                                          <p:attrName>style.visibility</p:attrName>
                                        </p:attrNameLst>
                                      </p:cBhvr>
                                      <p:to>
                                        <p:strVal val="hidden"/>
                                      </p:to>
                                    </p:set>
                                  </p:childTnLst>
                                </p:cTn>
                              </p:par>
                              <p:par>
                                <p:cTn id="105" presetID="9" presetClass="exit" presetSubtype="0" fill="hold" nodeType="withEffect">
                                  <p:stCondLst>
                                    <p:cond delay="0"/>
                                  </p:stCondLst>
                                  <p:childTnLst>
                                    <p:animEffect transition="out" filter="dissolve">
                                      <p:cBhvr>
                                        <p:cTn id="106" dur="500"/>
                                        <p:tgtEl>
                                          <p:spTgt spid="85"/>
                                        </p:tgtEl>
                                      </p:cBhvr>
                                    </p:animEffect>
                                    <p:set>
                                      <p:cBhvr>
                                        <p:cTn id="107" dur="1" fill="hold">
                                          <p:stCondLst>
                                            <p:cond delay="499"/>
                                          </p:stCondLst>
                                        </p:cTn>
                                        <p:tgtEl>
                                          <p:spTgt spid="8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93"/>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92"/>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91"/>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9"/>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90"/>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94"/>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95"/>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96"/>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98"/>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97"/>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104"/>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103"/>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102"/>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100"/>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101"/>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99"/>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114"/>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110"/>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109"/>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113"/>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107"/>
                                        </p:tgtEl>
                                        <p:attrNameLst>
                                          <p:attrName>style.visibility</p:attrName>
                                        </p:attrNameLst>
                                      </p:cBhvr>
                                      <p:to>
                                        <p:strVal val="visible"/>
                                      </p:to>
                                    </p:set>
                                  </p:childTnLst>
                                </p:cTn>
                              </p:par>
                              <p:par>
                                <p:cTn id="158" presetID="1" presetClass="entr" presetSubtype="0" fill="hold" nodeType="withEffect">
                                  <p:stCondLst>
                                    <p:cond delay="0"/>
                                  </p:stCondLst>
                                  <p:childTnLst>
                                    <p:set>
                                      <p:cBhvr>
                                        <p:cTn id="159" dur="1" fill="hold">
                                          <p:stCondLst>
                                            <p:cond delay="0"/>
                                          </p:stCondLst>
                                        </p:cTn>
                                        <p:tgtEl>
                                          <p:spTgt spid="108"/>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87"/>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86"/>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116"/>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117"/>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9" presetClass="entr" presetSubtype="0" fill="hold" grpId="0" nodeType="clickEffect">
                                  <p:stCondLst>
                                    <p:cond delay="0"/>
                                  </p:stCondLst>
                                  <p:childTnLst>
                                    <p:set>
                                      <p:cBhvr>
                                        <p:cTn id="175" dur="1" fill="hold">
                                          <p:stCondLst>
                                            <p:cond delay="0"/>
                                          </p:stCondLst>
                                        </p:cTn>
                                        <p:tgtEl>
                                          <p:spTgt spid="4"/>
                                        </p:tgtEl>
                                        <p:attrNameLst>
                                          <p:attrName>style.visibility</p:attrName>
                                        </p:attrNameLst>
                                      </p:cBhvr>
                                      <p:to>
                                        <p:strVal val="visible"/>
                                      </p:to>
                                    </p:set>
                                    <p:animEffect transition="in" filter="dissolve">
                                      <p:cBhvr>
                                        <p:cTn id="176" dur="500"/>
                                        <p:tgtEl>
                                          <p:spTgt spid="4"/>
                                        </p:tgtEl>
                                      </p:cBhvr>
                                    </p:animEffect>
                                  </p:childTnLst>
                                </p:cTn>
                              </p:par>
                              <p:par>
                                <p:cTn id="177" presetID="2" presetClass="entr" presetSubtype="4" fill="hold" grpId="0" nodeType="withEffect">
                                  <p:stCondLst>
                                    <p:cond delay="0"/>
                                  </p:stCondLst>
                                  <p:childTnLst>
                                    <p:set>
                                      <p:cBhvr>
                                        <p:cTn id="178" dur="1" fill="hold">
                                          <p:stCondLst>
                                            <p:cond delay="0"/>
                                          </p:stCondLst>
                                        </p:cTn>
                                        <p:tgtEl>
                                          <p:spTgt spid="6"/>
                                        </p:tgtEl>
                                        <p:attrNameLst>
                                          <p:attrName>style.visibility</p:attrName>
                                        </p:attrNameLst>
                                      </p:cBhvr>
                                      <p:to>
                                        <p:strVal val="visible"/>
                                      </p:to>
                                    </p:set>
                                    <p:anim calcmode="lin" valueType="num">
                                      <p:cBhvr additive="base">
                                        <p:cTn id="179" dur="500" fill="hold"/>
                                        <p:tgtEl>
                                          <p:spTgt spid="6"/>
                                        </p:tgtEl>
                                        <p:attrNameLst>
                                          <p:attrName>ppt_x</p:attrName>
                                        </p:attrNameLst>
                                      </p:cBhvr>
                                      <p:tavLst>
                                        <p:tav tm="0">
                                          <p:val>
                                            <p:strVal val="#ppt_x"/>
                                          </p:val>
                                        </p:tav>
                                        <p:tav tm="100000">
                                          <p:val>
                                            <p:strVal val="#ppt_x"/>
                                          </p:val>
                                        </p:tav>
                                      </p:tavLst>
                                    </p:anim>
                                    <p:anim calcmode="lin" valueType="num">
                                      <p:cBhvr additive="base">
                                        <p:cTn id="180" dur="500" fill="hold"/>
                                        <p:tgtEl>
                                          <p:spTgt spid="6"/>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7"/>
                                        </p:tgtEl>
                                        <p:attrNameLst>
                                          <p:attrName>style.visibility</p:attrName>
                                        </p:attrNameLst>
                                      </p:cBhvr>
                                      <p:to>
                                        <p:strVal val="visible"/>
                                      </p:to>
                                    </p:set>
                                    <p:anim calcmode="lin" valueType="num">
                                      <p:cBhvr additive="base">
                                        <p:cTn id="183" dur="500" fill="hold"/>
                                        <p:tgtEl>
                                          <p:spTgt spid="7"/>
                                        </p:tgtEl>
                                        <p:attrNameLst>
                                          <p:attrName>ppt_x</p:attrName>
                                        </p:attrNameLst>
                                      </p:cBhvr>
                                      <p:tavLst>
                                        <p:tav tm="0">
                                          <p:val>
                                            <p:strVal val="#ppt_x"/>
                                          </p:val>
                                        </p:tav>
                                        <p:tav tm="100000">
                                          <p:val>
                                            <p:strVal val="#ppt_x"/>
                                          </p:val>
                                        </p:tav>
                                      </p:tavLst>
                                    </p:anim>
                                    <p:anim calcmode="lin" valueType="num">
                                      <p:cBhvr additive="base">
                                        <p:cTn id="18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0" grpId="0"/>
      <p:bldP spid="21" grpId="0"/>
      <p:bldP spid="26" grpId="0" bldLvl="0" animBg="1"/>
      <p:bldP spid="27" grpId="0" bldLvl="0" animBg="1"/>
      <p:bldP spid="28" grpId="0" bldLvl="0" animBg="1"/>
      <p:bldP spid="29" grpId="0" bldLvl="0" animBg="1"/>
      <p:bldP spid="30" grpId="0" bldLvl="0" animBg="1"/>
      <p:bldP spid="31" grpId="0" bldLvl="0" animBg="1"/>
      <p:bldP spid="36" grpId="0"/>
      <p:bldP spid="40" grpId="0"/>
      <p:bldP spid="69" grpId="0" bldLvl="0" animBg="1"/>
      <p:bldP spid="70" grpId="0" bldLvl="0" animBg="1"/>
      <p:bldP spid="71" grpId="0" bldLvl="0" animBg="1"/>
      <p:bldP spid="72" grpId="0" bldLvl="0" animBg="1"/>
      <p:bldP spid="73" grpId="0" bldLvl="0" animBg="1"/>
      <p:bldP spid="74" grpId="0" bldLvl="0" animBg="1"/>
      <p:bldP spid="86" grpId="0"/>
      <p:bldP spid="87" grpId="0"/>
      <p:bldP spid="88" grpId="0" bldLvl="0" animBg="1"/>
      <p:bldP spid="89" grpId="0" bldLvl="0" animBg="1"/>
      <p:bldP spid="90" grpId="0" bldLvl="0" animBg="1"/>
      <p:bldP spid="91" grpId="0" bldLvl="0" animBg="1"/>
      <p:bldP spid="92" grpId="0" bldLvl="0" animBg="1"/>
      <p:bldP spid="93" grpId="0" bldLvl="0" animBg="1"/>
      <p:bldP spid="99" grpId="0" bldLvl="0" animBg="1"/>
      <p:bldP spid="100" grpId="0" bldLvl="0" animBg="1"/>
      <p:bldP spid="101" grpId="0" bldLvl="0" animBg="1"/>
      <p:bldP spid="102" grpId="0" bldLvl="0" animBg="1"/>
      <p:bldP spid="103" grpId="0" bldLvl="0" animBg="1"/>
      <p:bldP spid="104" grpId="0" bldLvl="0" animBg="1"/>
      <p:bldP spid="116" grpId="0"/>
      <p:bldP spid="117" grpId="0"/>
      <p:bldP spid="4" grpId="0"/>
      <p:bldP spid="6" grpId="0" bldLvl="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altLang="zh-CN" dirty="0"/>
              <a:t>Outline</a:t>
            </a:r>
          </a:p>
        </p:txBody>
      </p:sp>
      <p:sp>
        <p:nvSpPr>
          <p:cNvPr id="4" name="Text Box 3"/>
          <p:cNvSpPr txBox="1"/>
          <p:nvPr/>
        </p:nvSpPr>
        <p:spPr>
          <a:xfrm>
            <a:off x="623570" y="1676400"/>
            <a:ext cx="7068185" cy="2989729"/>
          </a:xfrm>
          <a:prstGeom prst="rect">
            <a:avLst/>
          </a:prstGeom>
          <a:noFill/>
        </p:spPr>
        <p:txBody>
          <a:bodyPr wrap="square" rtlCol="0">
            <a:spAutoFit/>
          </a:bodyPr>
          <a:lstStyle/>
          <a:p>
            <a:pPr indent="0">
              <a:lnSpc>
                <a:spcPct val="150000"/>
              </a:lnSpc>
              <a:buNone/>
            </a:pPr>
            <a:r>
              <a:rPr lang="en-US" sz="2400" b="1" dirty="0">
                <a:solidFill>
                  <a:schemeClr val="bg1">
                    <a:lumMod val="75000"/>
                  </a:schemeClr>
                </a:solidFill>
                <a:sym typeface="+mn-ea"/>
              </a:rPr>
              <a:t>Motivations, Challenges &amp; Introduction</a:t>
            </a:r>
            <a:endParaRPr lang="en-US" sz="2400" b="1" dirty="0">
              <a:solidFill>
                <a:schemeClr val="bg1">
                  <a:lumMod val="75000"/>
                </a:schemeClr>
              </a:solidFill>
            </a:endParaRPr>
          </a:p>
          <a:p>
            <a:pPr indent="0">
              <a:lnSpc>
                <a:spcPct val="150000"/>
              </a:lnSpc>
              <a:buNone/>
            </a:pPr>
            <a:r>
              <a:rPr lang="en-US" sz="2400" b="1" dirty="0">
                <a:solidFill>
                  <a:schemeClr val="bg1">
                    <a:lumMod val="75000"/>
                  </a:schemeClr>
                </a:solidFill>
              </a:rPr>
              <a:t>Interference Graph Estimation (IGE)</a:t>
            </a:r>
          </a:p>
          <a:p>
            <a:pPr marL="971550" lvl="1" indent="-514350">
              <a:buFont typeface="+mj-lt"/>
              <a:buAutoNum type="romanUcPeriod"/>
            </a:pPr>
            <a:r>
              <a:rPr lang="en-US" sz="2400" b="1" dirty="0">
                <a:solidFill>
                  <a:schemeClr val="bg1">
                    <a:lumMod val="75000"/>
                  </a:schemeClr>
                </a:solidFill>
              </a:rPr>
              <a:t>Power Linearity</a:t>
            </a:r>
          </a:p>
          <a:p>
            <a:pPr marL="971550" lvl="1" indent="-514350">
              <a:buFont typeface="+mj-lt"/>
              <a:buAutoNum type="romanUcPeriod"/>
            </a:pPr>
            <a:r>
              <a:rPr lang="en-US" sz="2400" b="1" dirty="0">
                <a:solidFill>
                  <a:schemeClr val="bg1">
                    <a:lumMod val="75000"/>
                  </a:schemeClr>
                </a:solidFill>
              </a:rPr>
              <a:t>Full-rank Constraint</a:t>
            </a:r>
          </a:p>
          <a:p>
            <a:pPr lvl="0" algn="l">
              <a:lnSpc>
                <a:spcPct val="150000"/>
              </a:lnSpc>
              <a:buClrTx/>
              <a:buSzTx/>
              <a:buFontTx/>
              <a:buNone/>
            </a:pPr>
            <a:r>
              <a:rPr lang="en-US" sz="2400" b="1" dirty="0">
                <a:solidFill>
                  <a:schemeClr val="bg1">
                    <a:lumMod val="75000"/>
                  </a:schemeClr>
                </a:solidFill>
              </a:rPr>
              <a:t>Practical IGE Scheme</a:t>
            </a:r>
          </a:p>
          <a:p>
            <a:pPr lvl="0" algn="l">
              <a:lnSpc>
                <a:spcPct val="150000"/>
              </a:lnSpc>
              <a:buClrTx/>
              <a:buSzTx/>
              <a:buFontTx/>
              <a:buNone/>
            </a:pPr>
            <a:r>
              <a:rPr lang="en-US" sz="2400" b="1" dirty="0">
                <a:solidFill>
                  <a:srgbClr val="003D7F"/>
                </a:solidFill>
              </a:rPr>
              <a:t>Real-world Experiment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a:sym typeface="+mn-ea"/>
              </a:rPr>
              <a:t>Testbed Setup</a:t>
            </a:r>
            <a:endParaRPr lang="en-US" altLang="zh-CN" dirty="0"/>
          </a:p>
        </p:txBody>
      </p:sp>
      <p:pic>
        <p:nvPicPr>
          <p:cNvPr id="2" name="Picture 1" descr="testbed"/>
          <p:cNvPicPr>
            <a:picLocks noChangeAspect="1"/>
          </p:cNvPicPr>
          <p:nvPr/>
        </p:nvPicPr>
        <p:blipFill>
          <a:blip r:embed="rId3"/>
          <a:stretch>
            <a:fillRect/>
          </a:stretch>
        </p:blipFill>
        <p:spPr>
          <a:xfrm>
            <a:off x="2783205" y="1524000"/>
            <a:ext cx="4645025" cy="4480560"/>
          </a:xfrm>
          <a:prstGeom prst="rect">
            <a:avLst/>
          </a:prstGeom>
        </p:spPr>
      </p:pic>
      <p:sp>
        <p:nvSpPr>
          <p:cNvPr id="31" name="Oval 30"/>
          <p:cNvSpPr/>
          <p:nvPr/>
        </p:nvSpPr>
        <p:spPr>
          <a:xfrm>
            <a:off x="7857583" y="3048009"/>
            <a:ext cx="213038" cy="215358"/>
          </a:xfrm>
          <a:prstGeom prst="ellipse">
            <a:avLst/>
          </a:prstGeom>
          <a:solidFill>
            <a:srgbClr val="E74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858218" y="3657609"/>
            <a:ext cx="213038" cy="215358"/>
          </a:xfrm>
          <a:prstGeom prst="ellipse">
            <a:avLst/>
          </a:prstGeom>
          <a:solidFill>
            <a:srgbClr val="187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229869" y="2971685"/>
            <a:ext cx="1590675" cy="398780"/>
          </a:xfrm>
          <a:prstGeom prst="rect">
            <a:avLst/>
          </a:prstGeom>
          <a:noFill/>
        </p:spPr>
        <p:txBody>
          <a:bodyPr wrap="none" rtlCol="0">
            <a:spAutoFit/>
          </a:bodyPr>
          <a:lstStyle/>
          <a:p>
            <a:pPr algn="l"/>
            <a:r>
              <a:rPr lang="en-US" sz="2000" dirty="0"/>
              <a:t>Initiator node</a:t>
            </a:r>
          </a:p>
        </p:txBody>
      </p:sp>
      <p:sp>
        <p:nvSpPr>
          <p:cNvPr id="64" name="TextBox 28"/>
          <p:cNvSpPr txBox="1"/>
          <p:nvPr/>
        </p:nvSpPr>
        <p:spPr>
          <a:xfrm>
            <a:off x="8238490" y="3580765"/>
            <a:ext cx="1825625" cy="398780"/>
          </a:xfrm>
          <a:prstGeom prst="rect">
            <a:avLst/>
          </a:prstGeom>
          <a:noFill/>
        </p:spPr>
        <p:txBody>
          <a:bodyPr wrap="square" rtlCol="0">
            <a:spAutoFit/>
          </a:bodyPr>
          <a:lstStyle/>
          <a:p>
            <a:pPr algn="l"/>
            <a:r>
              <a:rPr lang="en-US" sz="2000" dirty="0"/>
              <a:t>Normal nodes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2" presetClass="entr" presetSubtype="4"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1" nodeType="with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ppt_x"/>
                                          </p:val>
                                        </p:tav>
                                        <p:tav tm="100000">
                                          <p:val>
                                            <p:strVal val="#ppt_x"/>
                                          </p:val>
                                        </p:tav>
                                      </p:tavLst>
                                    </p:anim>
                                    <p:anim calcmode="lin" valueType="num">
                                      <p:cBhvr additive="base">
                                        <p:cTn id="24" dur="50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4" fill="hold" grpId="1"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1" grpId="1" animBg="1"/>
      <p:bldP spid="5" grpId="0" bldLvl="0" animBg="1"/>
      <p:bldP spid="5" grpId="1" animBg="1"/>
      <p:bldP spid="29" grpId="0"/>
      <p:bldP spid="29" grpId="1"/>
      <p:bldP spid="64" grpId="0"/>
      <p:bldP spid="6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altLang="zh-CN" dirty="0"/>
              <a:t>Accuracy of IGE on our testbed</a:t>
            </a:r>
          </a:p>
        </p:txBody>
      </p:sp>
      <p:pic>
        <p:nvPicPr>
          <p:cNvPr id="4" name="Picture 3" descr="h_error_cdf_testbed"/>
          <p:cNvPicPr>
            <a:picLocks noChangeAspect="1"/>
          </p:cNvPicPr>
          <p:nvPr/>
        </p:nvPicPr>
        <p:blipFill>
          <a:blip r:embed="rId3"/>
          <a:stretch>
            <a:fillRect/>
          </a:stretch>
        </p:blipFill>
        <p:spPr>
          <a:xfrm>
            <a:off x="1584482" y="1905000"/>
            <a:ext cx="3300730" cy="2392680"/>
          </a:xfrm>
          <a:prstGeom prst="rect">
            <a:avLst/>
          </a:prstGeom>
        </p:spPr>
      </p:pic>
      <p:pic>
        <p:nvPicPr>
          <p:cNvPr id="7" name="Picture 6" descr="h_max_ratio_cdf"/>
          <p:cNvPicPr>
            <a:picLocks noChangeAspect="1"/>
          </p:cNvPicPr>
          <p:nvPr/>
        </p:nvPicPr>
        <p:blipFill>
          <a:blip r:embed="rId4"/>
          <a:stretch>
            <a:fillRect/>
          </a:stretch>
        </p:blipFill>
        <p:spPr>
          <a:xfrm>
            <a:off x="6477000" y="1905000"/>
            <a:ext cx="3298190" cy="2389505"/>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051F72F2-A185-D921-D03A-D509D837C3A2}"/>
                  </a:ext>
                </a:extLst>
              </p:cNvPr>
              <p:cNvSpPr txBox="1"/>
              <p:nvPr/>
            </p:nvSpPr>
            <p:spPr>
              <a:xfrm>
                <a:off x="2209800" y="4572000"/>
                <a:ext cx="2507295" cy="783193"/>
              </a:xfrm>
              <a:prstGeom prst="round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rgbClr val="FFCF05"/>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60%</a:t>
                </a:r>
                <a:r>
                  <a:rPr lang="en-US" altLang="zh-CN" dirty="0">
                    <a:solidFill>
                      <a:schemeClr val="bg1"/>
                    </a:solidFill>
                  </a:rPr>
                  <a:t> of channel gain errors </a:t>
                </a:r>
                <a14:m>
                  <m:oMath xmlns:m="http://schemas.openxmlformats.org/officeDocument/2006/math">
                    <m:r>
                      <a:rPr lang="en-US" altLang="zh-CN" smtClean="0">
                        <a:solidFill>
                          <a:srgbClr val="FFCF05"/>
                        </a:solidFill>
                        <a:latin typeface="Cambria Math" panose="02040503050406030204" pitchFamily="18" charset="0"/>
                      </a:rPr>
                      <m:t>≤3 </m:t>
                    </m:r>
                    <m:r>
                      <a:rPr lang="en-US" altLang="zh-CN" smtClean="0">
                        <a:solidFill>
                          <a:srgbClr val="FFCF05"/>
                        </a:solidFill>
                        <a:latin typeface="Cambria Math" panose="02040503050406030204" pitchFamily="18" charset="0"/>
                      </a:rPr>
                      <m:t>𝑑𝐵</m:t>
                    </m:r>
                  </m:oMath>
                </a14:m>
                <a:endParaRPr lang="zh-CN" altLang="en-US" dirty="0">
                  <a:solidFill>
                    <a:schemeClr val="bg1"/>
                  </a:solidFill>
                </a:endParaRPr>
              </a:p>
            </p:txBody>
          </p:sp>
        </mc:Choice>
        <mc:Fallback xmlns="">
          <p:sp>
            <p:nvSpPr>
              <p:cNvPr id="10" name="文本框 9">
                <a:extLst>
                  <a:ext uri="{FF2B5EF4-FFF2-40B4-BE49-F238E27FC236}">
                    <a16:creationId xmlns:a16="http://schemas.microsoft.com/office/drawing/2014/main" id="{051F72F2-A185-D921-D03A-D509D837C3A2}"/>
                  </a:ext>
                </a:extLst>
              </p:cNvPr>
              <p:cNvSpPr txBox="1">
                <a:spLocks noRot="1" noChangeAspect="1" noMove="1" noResize="1" noEditPoints="1" noAdjustHandles="1" noChangeArrowheads="1" noChangeShapeType="1" noTextEdit="1"/>
              </p:cNvSpPr>
              <p:nvPr/>
            </p:nvSpPr>
            <p:spPr>
              <a:xfrm>
                <a:off x="2209800" y="4572000"/>
                <a:ext cx="2507295" cy="783193"/>
              </a:xfrm>
              <a:prstGeom prst="roundRect">
                <a:avLst/>
              </a:prstGeom>
              <a:blipFill>
                <a:blip r:embed="rId5"/>
                <a:stretch>
                  <a:fillRect/>
                </a:stretch>
              </a:blipFill>
              <a:ln>
                <a:noFill/>
              </a:ln>
              <a:effectLst>
                <a:outerShdw blurRad="50800" dist="38100" dir="2700000" algn="tl" rotWithShape="0">
                  <a:prstClr val="black">
                    <a:alpha val="40000"/>
                  </a:prstClr>
                </a:outerShdw>
              </a:effectLst>
            </p:spPr>
            <p:txBody>
              <a:bodyPr/>
              <a:lstStyle/>
              <a:p>
                <a:r>
                  <a:rPr lang="zh-CN" altLang="en-US">
                    <a:noFill/>
                  </a:rPr>
                  <a:t> </a:t>
                </a:r>
              </a:p>
            </p:txBody>
          </p:sp>
        </mc:Fallback>
      </mc:AlternateContent>
      <p:cxnSp>
        <p:nvCxnSpPr>
          <p:cNvPr id="11" name="Straight Connector 19">
            <a:extLst>
              <a:ext uri="{FF2B5EF4-FFF2-40B4-BE49-F238E27FC236}">
                <a16:creationId xmlns:a16="http://schemas.microsoft.com/office/drawing/2014/main" id="{F0ED82FF-AE4C-B545-5ED5-2B21CB81DD5E}"/>
              </a:ext>
            </a:extLst>
          </p:cNvPr>
          <p:cNvCxnSpPr>
            <a:cxnSpLocks/>
          </p:cNvCxnSpPr>
          <p:nvPr/>
        </p:nvCxnSpPr>
        <p:spPr>
          <a:xfrm>
            <a:off x="2713690" y="1981200"/>
            <a:ext cx="0" cy="1828800"/>
          </a:xfrm>
          <a:prstGeom prst="line">
            <a:avLst/>
          </a:prstGeom>
          <a:ln w="25400">
            <a:solidFill>
              <a:srgbClr val="FF0000"/>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FF981748-815D-16AC-6D3D-0A6E8B054A71}"/>
                  </a:ext>
                </a:extLst>
              </p:cNvPr>
              <p:cNvSpPr txBox="1"/>
              <p:nvPr/>
            </p:nvSpPr>
            <p:spPr>
              <a:xfrm>
                <a:off x="5991373" y="4571999"/>
                <a:ext cx="4717951" cy="783193"/>
              </a:xfrm>
              <a:prstGeom prst="round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rgbClr val="FFCF05"/>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b="1" dirty="0"/>
                  <a:t>70 %</a:t>
                </a:r>
                <a:r>
                  <a:rPr lang="en-US" altLang="zh-CN" b="1" dirty="0">
                    <a:solidFill>
                      <a:schemeClr val="bg1"/>
                    </a:solidFill>
                  </a:rPr>
                  <a:t> of the ratio </a:t>
                </a:r>
                <a14:m>
                  <m:oMath xmlns:m="http://schemas.openxmlformats.org/officeDocument/2006/math">
                    <m:r>
                      <a:rPr lang="en-US" altLang="zh-CN" b="1" i="1" smtClean="0">
                        <a:solidFill>
                          <a:srgbClr val="FFCF05"/>
                        </a:solidFill>
                        <a:latin typeface="Cambria Math" panose="02040503050406030204" pitchFamily="18" charset="0"/>
                      </a:rPr>
                      <m:t>≤−</m:t>
                    </m:r>
                    <m:r>
                      <a:rPr lang="en-US" altLang="zh-CN" b="1" i="1" smtClean="0">
                        <a:solidFill>
                          <a:srgbClr val="FFCF05"/>
                        </a:solidFill>
                        <a:latin typeface="Cambria Math" panose="02040503050406030204" pitchFamily="18" charset="0"/>
                      </a:rPr>
                      <m:t>𝟏𝟎</m:t>
                    </m:r>
                    <m:r>
                      <a:rPr lang="en-US" altLang="zh-CN" b="1" i="1" smtClean="0">
                        <a:solidFill>
                          <a:srgbClr val="FFCF05"/>
                        </a:solidFill>
                        <a:latin typeface="Cambria Math" panose="02040503050406030204" pitchFamily="18" charset="0"/>
                      </a:rPr>
                      <m:t> </m:t>
                    </m:r>
                    <m:r>
                      <a:rPr lang="en-US" altLang="zh-CN" b="1" i="1" smtClean="0">
                        <a:solidFill>
                          <a:srgbClr val="FFCF05"/>
                        </a:solidFill>
                        <a:latin typeface="Cambria Math" panose="02040503050406030204" pitchFamily="18" charset="0"/>
                      </a:rPr>
                      <m:t>𝒅𝑩</m:t>
                    </m:r>
                  </m:oMath>
                </a14:m>
                <a:r>
                  <a:rPr lang="en-US" altLang="zh-CN" b="1" dirty="0">
                    <a:solidFill>
                      <a:schemeClr val="bg1"/>
                    </a:solidFill>
                  </a:rPr>
                  <a:t> (at least 10 times smaller than the max channel gain)</a:t>
                </a:r>
              </a:p>
            </p:txBody>
          </p:sp>
        </mc:Choice>
        <mc:Fallback xmlns="">
          <p:sp>
            <p:nvSpPr>
              <p:cNvPr id="13" name="文本框 12">
                <a:extLst>
                  <a:ext uri="{FF2B5EF4-FFF2-40B4-BE49-F238E27FC236}">
                    <a16:creationId xmlns:a16="http://schemas.microsoft.com/office/drawing/2014/main" id="{FF981748-815D-16AC-6D3D-0A6E8B054A71}"/>
                  </a:ext>
                </a:extLst>
              </p:cNvPr>
              <p:cNvSpPr txBox="1">
                <a:spLocks noRot="1" noChangeAspect="1" noMove="1" noResize="1" noEditPoints="1" noAdjustHandles="1" noChangeArrowheads="1" noChangeShapeType="1" noTextEdit="1"/>
              </p:cNvSpPr>
              <p:nvPr/>
            </p:nvSpPr>
            <p:spPr>
              <a:xfrm>
                <a:off x="5991373" y="4571999"/>
                <a:ext cx="4717951" cy="783193"/>
              </a:xfrm>
              <a:prstGeom prst="roundRect">
                <a:avLst/>
              </a:prstGeom>
              <a:blipFill>
                <a:blip r:embed="rId6"/>
                <a:stretch>
                  <a:fillRect/>
                </a:stretch>
              </a:blipFill>
              <a:ln>
                <a:noFill/>
              </a:ln>
              <a:effectLst>
                <a:outerShdw blurRad="50800" dist="38100" dir="2700000" algn="tl" rotWithShape="0">
                  <a:prstClr val="black">
                    <a:alpha val="40000"/>
                  </a:prstClr>
                </a:outerShdw>
              </a:effectLst>
            </p:spPr>
            <p:txBody>
              <a:bodyPr/>
              <a:lstStyle/>
              <a:p>
                <a:r>
                  <a:rPr lang="zh-CN" altLang="en-US">
                    <a:noFill/>
                  </a:rPr>
                  <a:t> </a:t>
                </a:r>
              </a:p>
            </p:txBody>
          </p:sp>
        </mc:Fallback>
      </mc:AlternateContent>
      <p:cxnSp>
        <p:nvCxnSpPr>
          <p:cNvPr id="2" name="Straight Connector 19">
            <a:extLst>
              <a:ext uri="{FF2B5EF4-FFF2-40B4-BE49-F238E27FC236}">
                <a16:creationId xmlns:a16="http://schemas.microsoft.com/office/drawing/2014/main" id="{A8637710-9DEA-5DA0-8552-3B3904988071}"/>
              </a:ext>
            </a:extLst>
          </p:cNvPr>
          <p:cNvCxnSpPr>
            <a:cxnSpLocks/>
          </p:cNvCxnSpPr>
          <p:nvPr/>
        </p:nvCxnSpPr>
        <p:spPr>
          <a:xfrm>
            <a:off x="9144000" y="1981200"/>
            <a:ext cx="0" cy="1828800"/>
          </a:xfrm>
          <a:prstGeom prst="line">
            <a:avLst/>
          </a:prstGeom>
          <a:ln w="25400">
            <a:solidFill>
              <a:srgbClr val="FF0000"/>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矩形 10">
            <a:extLst>
              <a:ext uri="{FF2B5EF4-FFF2-40B4-BE49-F238E27FC236}">
                <a16:creationId xmlns:a16="http://schemas.microsoft.com/office/drawing/2014/main" id="{6477B7EE-F56C-0FD3-6233-27977EECC131}"/>
              </a:ext>
            </a:extLst>
          </p:cNvPr>
          <p:cNvSpPr/>
          <p:nvPr/>
        </p:nvSpPr>
        <p:spPr>
          <a:xfrm>
            <a:off x="190500" y="4572000"/>
            <a:ext cx="11849100" cy="990600"/>
          </a:xfrm>
          <a:prstGeom prst="roundRect">
            <a:avLst>
              <a:gd name="adj" fmla="val 6604"/>
            </a:avLst>
          </a:prstGeom>
          <a:solidFill>
            <a:srgbClr val="003D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pPr>
            <a:r>
              <a:rPr lang="en-US" altLang="zh-CN" sz="2400" b="1" dirty="0">
                <a:solidFill>
                  <a:schemeClr val="bg1"/>
                </a:solidFill>
                <a:sym typeface="+mn-ea"/>
              </a:rPr>
              <a:t>IGE in real world underperforms controlled experiments, but is still </a:t>
            </a:r>
            <a:r>
              <a:rPr lang="en-US" altLang="zh-CN" sz="2400" b="1" dirty="0">
                <a:solidFill>
                  <a:srgbClr val="FFCF05"/>
                </a:solidFill>
                <a:sym typeface="+mn-ea"/>
              </a:rPr>
              <a:t>feasible</a:t>
            </a:r>
            <a:r>
              <a:rPr lang="en-US" altLang="zh-CN" sz="2400" b="1" dirty="0">
                <a:solidFill>
                  <a:schemeClr val="bg1"/>
                </a:solidFill>
                <a:sym typeface="+mn-ea"/>
              </a:rPr>
              <a:t>,</a:t>
            </a:r>
          </a:p>
          <a:p>
            <a:pPr lvl="0" algn="ctr">
              <a:buClrTx/>
              <a:buSzTx/>
            </a:pPr>
            <a:r>
              <a:rPr lang="en-US" altLang="zh-CN" sz="2400" b="1" dirty="0">
                <a:solidFill>
                  <a:schemeClr val="bg1"/>
                </a:solidFill>
                <a:sym typeface="+mn-ea"/>
              </a:rPr>
              <a:t> where </a:t>
            </a:r>
            <a:r>
              <a:rPr lang="en-US" altLang="zh-CN" sz="2400" b="1" dirty="0">
                <a:solidFill>
                  <a:srgbClr val="FFCF05"/>
                </a:solidFill>
                <a:sym typeface="+mn-ea"/>
              </a:rPr>
              <a:t>large errors usually occur with small channels</a:t>
            </a:r>
            <a:r>
              <a:rPr lang="en-US" altLang="zh-CN" sz="2400" b="1" dirty="0">
                <a:solidFill>
                  <a:schemeClr val="bg1"/>
                </a:solidFill>
                <a:sym typeface="+mn-ea"/>
              </a:rPr>
              <a:t>. </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D9945095-2D43-5D51-631C-A9535C9D3506}"/>
                  </a:ext>
                </a:extLst>
              </p:cNvPr>
              <p:cNvSpPr txBox="1"/>
              <p:nvPr/>
            </p:nvSpPr>
            <p:spPr>
              <a:xfrm>
                <a:off x="8990944" y="1178986"/>
                <a:ext cx="3023847" cy="665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𝑟𝑎𝑡𝑖𝑜</m:t>
                      </m:r>
                      <m:r>
                        <a:rPr lang="en-US" altLang="zh-CN" b="0" i="1" smtClean="0">
                          <a:latin typeface="Cambria Math" panose="02040503050406030204" pitchFamily="18" charset="0"/>
                        </a:rPr>
                        <m:t>= 10⋅</m:t>
                      </m:r>
                      <m:r>
                        <a:rPr lang="en-US" altLang="zh-CN" b="0" i="1" smtClean="0">
                          <a:latin typeface="Cambria Math" panose="02040503050406030204" pitchFamily="18" charset="0"/>
                        </a:rPr>
                        <m:t>𝑙𝑔</m:t>
                      </m:r>
                      <m:r>
                        <a:rPr lang="en-US" altLang="zh-CN" b="0" i="1" smtClean="0">
                          <a:latin typeface="Cambria Math" panose="02040503050406030204" pitchFamily="18" charset="0"/>
                        </a:rPr>
                        <m:t> (</m:t>
                      </m:r>
                      <m:f>
                        <m:fPr>
                          <m:ctrlPr>
                            <a:rPr lang="en-US" altLang="zh-CN"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i="1">
                                  <a:latin typeface="Cambria Math" panose="02040503050406030204" pitchFamily="18" charset="0"/>
                                </a:rPr>
                                <m:t>𝑒𝑟𝑟𝑜𝑟</m:t>
                              </m:r>
                              <m:r>
                                <a:rPr lang="en-US" altLang="zh-CN" i="1">
                                  <a:latin typeface="Cambria Math" panose="02040503050406030204" pitchFamily="18" charset="0"/>
                                </a:rPr>
                                <m:t>≥3</m:t>
                              </m:r>
                              <m:r>
                                <a:rPr lang="en-US" altLang="zh-CN" i="1">
                                  <a:latin typeface="Cambria Math" panose="02040503050406030204" pitchFamily="18" charset="0"/>
                                </a:rPr>
                                <m:t>𝑑𝐵</m:t>
                              </m:r>
                            </m:sub>
                          </m:sSub>
                        </m:num>
                        <m:den>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h</m:t>
                              </m:r>
                            </m:e>
                            <m:sub>
                              <m:r>
                                <a:rPr lang="en-US" altLang="zh-CN" b="0" i="1" dirty="0" smtClean="0">
                                  <a:latin typeface="Cambria Math" panose="02040503050406030204" pitchFamily="18" charset="0"/>
                                </a:rPr>
                                <m:t>𝑚𝑎𝑥</m:t>
                              </m:r>
                            </m:sub>
                          </m:sSub>
                        </m:den>
                      </m:f>
                      <m:r>
                        <a:rPr lang="en-US" altLang="zh-CN" b="0" i="1" dirty="0" smtClean="0">
                          <a:latin typeface="Cambria Math" panose="02040503050406030204" pitchFamily="18" charset="0"/>
                        </a:rPr>
                        <m:t>)</m:t>
                      </m:r>
                    </m:oMath>
                  </m:oMathPara>
                </a14:m>
                <a:endParaRPr kumimoji="1" lang="zh-CN" altLang="en-US" dirty="0"/>
              </a:p>
            </p:txBody>
          </p:sp>
        </mc:Choice>
        <mc:Fallback xmlns="">
          <p:sp>
            <p:nvSpPr>
              <p:cNvPr id="6" name="文本框 5">
                <a:extLst>
                  <a:ext uri="{FF2B5EF4-FFF2-40B4-BE49-F238E27FC236}">
                    <a16:creationId xmlns:a16="http://schemas.microsoft.com/office/drawing/2014/main" id="{D9945095-2D43-5D51-631C-A9535C9D3506}"/>
                  </a:ext>
                </a:extLst>
              </p:cNvPr>
              <p:cNvSpPr txBox="1">
                <a:spLocks noRot="1" noChangeAspect="1" noMove="1" noResize="1" noEditPoints="1" noAdjustHandles="1" noChangeArrowheads="1" noChangeShapeType="1" noTextEdit="1"/>
              </p:cNvSpPr>
              <p:nvPr/>
            </p:nvSpPr>
            <p:spPr>
              <a:xfrm>
                <a:off x="8990944" y="1178986"/>
                <a:ext cx="3023847" cy="665054"/>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2356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9"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2"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dissolv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5" grpId="1" animBg="1"/>
      <p:bldP spid="5" grpId="2"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28600"/>
            <a:ext cx="9601067" cy="638944"/>
          </a:xfrm>
        </p:spPr>
        <p:txBody>
          <a:bodyPr>
            <a:normAutofit fontScale="90000"/>
          </a:bodyPr>
          <a:lstStyle/>
          <a:p>
            <a:r>
              <a:rPr lang="en-US" altLang="zh-CN" dirty="0"/>
              <a:t>Motivation: Why Interference Graph is Important</a:t>
            </a:r>
            <a:br>
              <a:rPr lang="en-US" altLang="zh-CN" dirty="0"/>
            </a:br>
            <a:r>
              <a:rPr lang="en-US" altLang="zh-CN" dirty="0"/>
              <a:t>in Wireless Sensor Network? </a:t>
            </a:r>
          </a:p>
        </p:txBody>
      </p:sp>
      <p:sp>
        <p:nvSpPr>
          <p:cNvPr id="83" name="Oval 1">
            <a:extLst>
              <a:ext uri="{FF2B5EF4-FFF2-40B4-BE49-F238E27FC236}">
                <a16:creationId xmlns:a16="http://schemas.microsoft.com/office/drawing/2014/main" id="{6DAFBF72-49B9-8A01-1620-6DE982C7714E}"/>
              </a:ext>
            </a:extLst>
          </p:cNvPr>
          <p:cNvSpPr/>
          <p:nvPr/>
        </p:nvSpPr>
        <p:spPr>
          <a:xfrm>
            <a:off x="2030105" y="3030799"/>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4">
            <a:extLst>
              <a:ext uri="{FF2B5EF4-FFF2-40B4-BE49-F238E27FC236}">
                <a16:creationId xmlns:a16="http://schemas.microsoft.com/office/drawing/2014/main" id="{CBA39F61-EAC8-0830-21A7-085C53B028E5}"/>
              </a:ext>
            </a:extLst>
          </p:cNvPr>
          <p:cNvSpPr/>
          <p:nvPr/>
        </p:nvSpPr>
        <p:spPr>
          <a:xfrm>
            <a:off x="2936113" y="2553265"/>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5">
            <a:extLst>
              <a:ext uri="{FF2B5EF4-FFF2-40B4-BE49-F238E27FC236}">
                <a16:creationId xmlns:a16="http://schemas.microsoft.com/office/drawing/2014/main" id="{D97E5301-4B98-8E44-50E0-E8EC704A21B6}"/>
              </a:ext>
            </a:extLst>
          </p:cNvPr>
          <p:cNvSpPr/>
          <p:nvPr/>
        </p:nvSpPr>
        <p:spPr>
          <a:xfrm>
            <a:off x="4219282" y="2871321"/>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7">
            <a:extLst>
              <a:ext uri="{FF2B5EF4-FFF2-40B4-BE49-F238E27FC236}">
                <a16:creationId xmlns:a16="http://schemas.microsoft.com/office/drawing/2014/main" id="{589C29FE-C99F-0539-DD14-F77CA29E86A9}"/>
              </a:ext>
            </a:extLst>
          </p:cNvPr>
          <p:cNvSpPr/>
          <p:nvPr/>
        </p:nvSpPr>
        <p:spPr>
          <a:xfrm>
            <a:off x="3416341" y="3584742"/>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Arrow Connector 9">
            <a:extLst>
              <a:ext uri="{FF2B5EF4-FFF2-40B4-BE49-F238E27FC236}">
                <a16:creationId xmlns:a16="http://schemas.microsoft.com/office/drawing/2014/main" id="{7CF4E193-EEE8-6730-E152-EA3AF7787CB2}"/>
              </a:ext>
            </a:extLst>
          </p:cNvPr>
          <p:cNvCxnSpPr>
            <a:endCxn id="86" idx="7"/>
          </p:cNvCxnSpPr>
          <p:nvPr/>
        </p:nvCxnSpPr>
        <p:spPr>
          <a:xfrm flipH="1">
            <a:off x="3598180" y="3044614"/>
            <a:ext cx="621102" cy="571666"/>
          </a:xfrm>
          <a:prstGeom prst="straightConnector1">
            <a:avLst/>
          </a:prstGeom>
          <a:solidFill>
            <a:srgbClr val="FFCF05"/>
          </a:solidFill>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3">
            <a:extLst>
              <a:ext uri="{FF2B5EF4-FFF2-40B4-BE49-F238E27FC236}">
                <a16:creationId xmlns:a16="http://schemas.microsoft.com/office/drawing/2014/main" id="{0C1D7E00-8108-94E4-8E24-594769AA9D0B}"/>
              </a:ext>
            </a:extLst>
          </p:cNvPr>
          <p:cNvCxnSpPr>
            <a:stCxn id="83" idx="7"/>
            <a:endCxn id="84" idx="2"/>
          </p:cNvCxnSpPr>
          <p:nvPr/>
        </p:nvCxnSpPr>
        <p:spPr>
          <a:xfrm flipV="1">
            <a:off x="2211944" y="2661652"/>
            <a:ext cx="724535" cy="401320"/>
          </a:xfrm>
          <a:prstGeom prst="straightConnector1">
            <a:avLst/>
          </a:prstGeom>
          <a:solidFill>
            <a:srgbClr val="FFCF05"/>
          </a:solidFill>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TextBox 19">
            <a:extLst>
              <a:ext uri="{FF2B5EF4-FFF2-40B4-BE49-F238E27FC236}">
                <a16:creationId xmlns:a16="http://schemas.microsoft.com/office/drawing/2014/main" id="{7BB37A0F-28D0-1254-E56C-C5ACC13566A9}"/>
              </a:ext>
            </a:extLst>
          </p:cNvPr>
          <p:cNvSpPr txBox="1"/>
          <p:nvPr/>
        </p:nvSpPr>
        <p:spPr>
          <a:xfrm>
            <a:off x="1972095" y="3184687"/>
            <a:ext cx="338554" cy="369332"/>
          </a:xfrm>
          <a:prstGeom prst="rect">
            <a:avLst/>
          </a:prstGeom>
          <a:noFill/>
        </p:spPr>
        <p:txBody>
          <a:bodyPr wrap="none" rtlCol="0">
            <a:spAutoFit/>
          </a:bodyPr>
          <a:lstStyle/>
          <a:p>
            <a:r>
              <a:rPr lang="en-US" dirty="0"/>
              <a:t>A</a:t>
            </a:r>
          </a:p>
        </p:txBody>
      </p:sp>
      <p:sp>
        <p:nvSpPr>
          <p:cNvPr id="96" name="TextBox 20">
            <a:extLst>
              <a:ext uri="{FF2B5EF4-FFF2-40B4-BE49-F238E27FC236}">
                <a16:creationId xmlns:a16="http://schemas.microsoft.com/office/drawing/2014/main" id="{059FEFAA-83D0-6DB7-A1D5-7A7E44EFA025}"/>
              </a:ext>
            </a:extLst>
          </p:cNvPr>
          <p:cNvSpPr txBox="1"/>
          <p:nvPr/>
        </p:nvSpPr>
        <p:spPr>
          <a:xfrm>
            <a:off x="2850495" y="2275238"/>
            <a:ext cx="338554" cy="369332"/>
          </a:xfrm>
          <a:prstGeom prst="rect">
            <a:avLst/>
          </a:prstGeom>
          <a:noFill/>
        </p:spPr>
        <p:txBody>
          <a:bodyPr wrap="none" rtlCol="0">
            <a:spAutoFit/>
          </a:bodyPr>
          <a:lstStyle/>
          <a:p>
            <a:r>
              <a:rPr lang="en-US" altLang="zh-CN" dirty="0"/>
              <a:t>B</a:t>
            </a:r>
          </a:p>
        </p:txBody>
      </p:sp>
      <p:sp>
        <p:nvSpPr>
          <p:cNvPr id="97" name="TextBox 21">
            <a:extLst>
              <a:ext uri="{FF2B5EF4-FFF2-40B4-BE49-F238E27FC236}">
                <a16:creationId xmlns:a16="http://schemas.microsoft.com/office/drawing/2014/main" id="{844FE797-BD43-2B21-0602-F6BB2CB6B7CD}"/>
              </a:ext>
            </a:extLst>
          </p:cNvPr>
          <p:cNvSpPr txBox="1"/>
          <p:nvPr/>
        </p:nvSpPr>
        <p:spPr>
          <a:xfrm>
            <a:off x="4342519" y="2644881"/>
            <a:ext cx="351378" cy="369332"/>
          </a:xfrm>
          <a:prstGeom prst="rect">
            <a:avLst/>
          </a:prstGeom>
          <a:noFill/>
        </p:spPr>
        <p:txBody>
          <a:bodyPr wrap="none" rtlCol="0">
            <a:spAutoFit/>
          </a:bodyPr>
          <a:lstStyle/>
          <a:p>
            <a:r>
              <a:rPr lang="en-US" altLang="zh-CN" dirty="0"/>
              <a:t>C</a:t>
            </a:r>
          </a:p>
        </p:txBody>
      </p:sp>
      <p:sp>
        <p:nvSpPr>
          <p:cNvPr id="98" name="TextBox 22">
            <a:extLst>
              <a:ext uri="{FF2B5EF4-FFF2-40B4-BE49-F238E27FC236}">
                <a16:creationId xmlns:a16="http://schemas.microsoft.com/office/drawing/2014/main" id="{EAE43468-B95D-12ED-74A9-0D686F2D57CA}"/>
              </a:ext>
            </a:extLst>
          </p:cNvPr>
          <p:cNvSpPr txBox="1"/>
          <p:nvPr/>
        </p:nvSpPr>
        <p:spPr>
          <a:xfrm>
            <a:off x="3353227" y="3744979"/>
            <a:ext cx="351378" cy="369332"/>
          </a:xfrm>
          <a:prstGeom prst="rect">
            <a:avLst/>
          </a:prstGeom>
          <a:noFill/>
        </p:spPr>
        <p:txBody>
          <a:bodyPr wrap="none" rtlCol="0">
            <a:spAutoFit/>
          </a:bodyPr>
          <a:lstStyle/>
          <a:p>
            <a:r>
              <a:rPr lang="en-US" altLang="zh-CN" dirty="0"/>
              <a:t>D</a:t>
            </a:r>
          </a:p>
        </p:txBody>
      </p:sp>
      <p:cxnSp>
        <p:nvCxnSpPr>
          <p:cNvPr id="99" name="Straight Arrow Connector 8">
            <a:extLst>
              <a:ext uri="{FF2B5EF4-FFF2-40B4-BE49-F238E27FC236}">
                <a16:creationId xmlns:a16="http://schemas.microsoft.com/office/drawing/2014/main" id="{D7FF8722-C82D-8F41-2493-1C60F3FF18D9}"/>
              </a:ext>
            </a:extLst>
          </p:cNvPr>
          <p:cNvCxnSpPr>
            <a:stCxn id="85" idx="2"/>
            <a:endCxn id="84" idx="6"/>
          </p:cNvCxnSpPr>
          <p:nvPr/>
        </p:nvCxnSpPr>
        <p:spPr>
          <a:xfrm flipH="1" flipV="1">
            <a:off x="3148672" y="2661500"/>
            <a:ext cx="1070610" cy="318135"/>
          </a:xfrm>
          <a:prstGeom prst="straightConnector1">
            <a:avLst/>
          </a:prstGeom>
          <a:solidFill>
            <a:srgbClr val="FFCF05"/>
          </a:solidFill>
          <a:ln w="19050">
            <a:solidFill>
              <a:schemeClr val="bg1">
                <a:lumMod val="6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99">
            <a:extLst>
              <a:ext uri="{FF2B5EF4-FFF2-40B4-BE49-F238E27FC236}">
                <a16:creationId xmlns:a16="http://schemas.microsoft.com/office/drawing/2014/main" id="{F6C8F92C-41D8-287E-0E5D-0ED6DC156598}"/>
              </a:ext>
            </a:extLst>
          </p:cNvPr>
          <p:cNvCxnSpPr>
            <a:endCxn id="86" idx="2"/>
          </p:cNvCxnSpPr>
          <p:nvPr/>
        </p:nvCxnSpPr>
        <p:spPr>
          <a:xfrm>
            <a:off x="2232607" y="3215070"/>
            <a:ext cx="1183734" cy="477351"/>
          </a:xfrm>
          <a:prstGeom prst="straightConnector1">
            <a:avLst/>
          </a:prstGeom>
          <a:solidFill>
            <a:srgbClr val="FFCF05"/>
          </a:solidFill>
          <a:ln w="19050">
            <a:solidFill>
              <a:schemeClr val="bg1">
                <a:lumMod val="6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06" name="TextBox 102">
            <a:extLst>
              <a:ext uri="{FF2B5EF4-FFF2-40B4-BE49-F238E27FC236}">
                <a16:creationId xmlns:a16="http://schemas.microsoft.com/office/drawing/2014/main" id="{65AE7444-9945-D9A3-8DC6-B938AD5BFC5B}"/>
              </a:ext>
            </a:extLst>
          </p:cNvPr>
          <p:cNvSpPr txBox="1"/>
          <p:nvPr/>
        </p:nvSpPr>
        <p:spPr>
          <a:xfrm>
            <a:off x="3197951" y="2395486"/>
            <a:ext cx="1211485" cy="338554"/>
          </a:xfrm>
          <a:prstGeom prst="rect">
            <a:avLst/>
          </a:prstGeom>
          <a:noFill/>
        </p:spPr>
        <p:txBody>
          <a:bodyPr wrap="none" rtlCol="0">
            <a:spAutoFit/>
          </a:bodyPr>
          <a:lstStyle/>
          <a:p>
            <a:r>
              <a:rPr lang="en-US" sz="1600" dirty="0"/>
              <a:t>Interference</a:t>
            </a:r>
          </a:p>
        </p:txBody>
      </p:sp>
      <p:sp>
        <p:nvSpPr>
          <p:cNvPr id="108" name="TextBox 28">
            <a:extLst>
              <a:ext uri="{FF2B5EF4-FFF2-40B4-BE49-F238E27FC236}">
                <a16:creationId xmlns:a16="http://schemas.microsoft.com/office/drawing/2014/main" id="{2D5B396F-F3B5-12FA-379C-28F569EC3DC3}"/>
              </a:ext>
            </a:extLst>
          </p:cNvPr>
          <p:cNvSpPr txBox="1"/>
          <p:nvPr/>
        </p:nvSpPr>
        <p:spPr>
          <a:xfrm>
            <a:off x="3929857" y="3203629"/>
            <a:ext cx="1861343" cy="369332"/>
          </a:xfrm>
          <a:prstGeom prst="rect">
            <a:avLst/>
          </a:prstGeom>
          <a:noFill/>
        </p:spPr>
        <p:txBody>
          <a:bodyPr wrap="none" rtlCol="0">
            <a:spAutoFit/>
          </a:bodyPr>
          <a:lstStyle/>
          <a:p>
            <a:pPr algn="r"/>
            <a:r>
              <a:rPr lang="en-US" dirty="0"/>
              <a:t>Data transmission</a:t>
            </a:r>
          </a:p>
        </p:txBody>
      </p:sp>
      <p:sp>
        <p:nvSpPr>
          <p:cNvPr id="112" name="TextBox 102">
            <a:extLst>
              <a:ext uri="{FF2B5EF4-FFF2-40B4-BE49-F238E27FC236}">
                <a16:creationId xmlns:a16="http://schemas.microsoft.com/office/drawing/2014/main" id="{7B9CAB0F-F691-5F13-39DB-88F2BCBA4E50}"/>
              </a:ext>
            </a:extLst>
          </p:cNvPr>
          <p:cNvSpPr txBox="1"/>
          <p:nvPr/>
        </p:nvSpPr>
        <p:spPr>
          <a:xfrm>
            <a:off x="1928704" y="3481592"/>
            <a:ext cx="1211485" cy="338554"/>
          </a:xfrm>
          <a:prstGeom prst="rect">
            <a:avLst/>
          </a:prstGeom>
          <a:noFill/>
        </p:spPr>
        <p:txBody>
          <a:bodyPr wrap="none" rtlCol="0">
            <a:spAutoFit/>
          </a:bodyPr>
          <a:lstStyle/>
          <a:p>
            <a:r>
              <a:rPr lang="en-US" sz="1600" dirty="0"/>
              <a:t>Interference</a:t>
            </a:r>
          </a:p>
        </p:txBody>
      </p:sp>
      <p:sp>
        <p:nvSpPr>
          <p:cNvPr id="117" name="TextBox 28">
            <a:extLst>
              <a:ext uri="{FF2B5EF4-FFF2-40B4-BE49-F238E27FC236}">
                <a16:creationId xmlns:a16="http://schemas.microsoft.com/office/drawing/2014/main" id="{246DD128-5E3D-539B-D867-878FA5E6BB13}"/>
              </a:ext>
            </a:extLst>
          </p:cNvPr>
          <p:cNvSpPr txBox="1"/>
          <p:nvPr/>
        </p:nvSpPr>
        <p:spPr>
          <a:xfrm>
            <a:off x="727680" y="2509369"/>
            <a:ext cx="1861343" cy="369332"/>
          </a:xfrm>
          <a:prstGeom prst="rect">
            <a:avLst/>
          </a:prstGeom>
          <a:noFill/>
        </p:spPr>
        <p:txBody>
          <a:bodyPr wrap="none" rtlCol="0">
            <a:spAutoFit/>
          </a:bodyPr>
          <a:lstStyle/>
          <a:p>
            <a:pPr algn="r"/>
            <a:r>
              <a:rPr lang="en-US" dirty="0"/>
              <a:t>Data transmission</a:t>
            </a:r>
          </a:p>
        </p:txBody>
      </p:sp>
      <p:sp>
        <p:nvSpPr>
          <p:cNvPr id="118" name="TextBox 39">
            <a:extLst>
              <a:ext uri="{FF2B5EF4-FFF2-40B4-BE49-F238E27FC236}">
                <a16:creationId xmlns:a16="http://schemas.microsoft.com/office/drawing/2014/main" id="{0AD513A4-D373-0A08-01C7-A4BEBC3AEC99}"/>
              </a:ext>
            </a:extLst>
          </p:cNvPr>
          <p:cNvSpPr txBox="1"/>
          <p:nvPr/>
        </p:nvSpPr>
        <p:spPr>
          <a:xfrm>
            <a:off x="1117650" y="1419540"/>
            <a:ext cx="4045077" cy="830997"/>
          </a:xfrm>
          <a:prstGeom prst="rect">
            <a:avLst/>
          </a:prstGeom>
          <a:noFill/>
        </p:spPr>
        <p:txBody>
          <a:bodyPr wrap="square" rtlCol="0">
            <a:spAutoFit/>
          </a:bodyPr>
          <a:lstStyle/>
          <a:p>
            <a:pPr algn="ctr"/>
            <a:r>
              <a:rPr lang="en-US" altLang="zh-CN" sz="2400" b="1" dirty="0">
                <a:solidFill>
                  <a:srgbClr val="003D7F"/>
                </a:solidFill>
              </a:rPr>
              <a:t>Spatial Concurrency Scenario</a:t>
            </a:r>
          </a:p>
          <a:p>
            <a:pPr algn="ctr"/>
            <a:r>
              <a:rPr lang="en-US" altLang="zh-CN" sz="2400" b="1" dirty="0">
                <a:solidFill>
                  <a:srgbClr val="003D7F"/>
                </a:solidFill>
              </a:rPr>
              <a:t>in a Wireless Sensor Network</a:t>
            </a:r>
          </a:p>
        </p:txBody>
      </p:sp>
      <p:sp>
        <p:nvSpPr>
          <p:cNvPr id="119" name="文本框 118">
            <a:extLst>
              <a:ext uri="{FF2B5EF4-FFF2-40B4-BE49-F238E27FC236}">
                <a16:creationId xmlns:a16="http://schemas.microsoft.com/office/drawing/2014/main" id="{411EF5F4-FB78-F905-1324-0F8534873149}"/>
              </a:ext>
            </a:extLst>
          </p:cNvPr>
          <p:cNvSpPr txBox="1"/>
          <p:nvPr/>
        </p:nvSpPr>
        <p:spPr>
          <a:xfrm>
            <a:off x="627767" y="4618898"/>
            <a:ext cx="5282973" cy="963396"/>
          </a:xfrm>
          <a:prstGeom prst="roundRect">
            <a:avLst/>
          </a:prstGeom>
          <a:solidFill>
            <a:srgbClr val="003D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sz="2400" dirty="0"/>
              <a:t>If A and C </a:t>
            </a:r>
            <a:r>
              <a:rPr lang="en-US" altLang="zh-CN" sz="2400" dirty="0">
                <a:solidFill>
                  <a:srgbClr val="FFCF05"/>
                </a:solidFill>
              </a:rPr>
              <a:t>send at the same time</a:t>
            </a:r>
            <a:r>
              <a:rPr lang="en-US" altLang="zh-CN" sz="2400" dirty="0"/>
              <a:t>, what </a:t>
            </a:r>
            <a:r>
              <a:rPr lang="en-US" altLang="zh-CN" sz="2400" dirty="0">
                <a:solidFill>
                  <a:srgbClr val="FFCF05"/>
                </a:solidFill>
              </a:rPr>
              <a:t>tx powers should they use?</a:t>
            </a:r>
            <a:r>
              <a:rPr lang="zh-CN" altLang="en-US" sz="2400" dirty="0"/>
              <a:t> </a:t>
            </a:r>
            <a:endParaRPr lang="en-US" altLang="zh-CN" sz="2400" dirty="0">
              <a:solidFill>
                <a:srgbClr val="FFCF05"/>
              </a:solidFill>
            </a:endParaRPr>
          </a:p>
        </p:txBody>
      </p:sp>
      <p:sp>
        <p:nvSpPr>
          <p:cNvPr id="2" name="Oval 30">
            <a:extLst>
              <a:ext uri="{FF2B5EF4-FFF2-40B4-BE49-F238E27FC236}">
                <a16:creationId xmlns:a16="http://schemas.microsoft.com/office/drawing/2014/main" id="{EBD485B4-C1BC-B4F4-5760-E532BDEC18F7}"/>
              </a:ext>
            </a:extLst>
          </p:cNvPr>
          <p:cNvSpPr/>
          <p:nvPr/>
        </p:nvSpPr>
        <p:spPr>
          <a:xfrm>
            <a:off x="7684781" y="2476630"/>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42">
            <a:extLst>
              <a:ext uri="{FF2B5EF4-FFF2-40B4-BE49-F238E27FC236}">
                <a16:creationId xmlns:a16="http://schemas.microsoft.com/office/drawing/2014/main" id="{19761A43-71FA-630A-683A-02BB62F14453}"/>
              </a:ext>
            </a:extLst>
          </p:cNvPr>
          <p:cNvSpPr/>
          <p:nvPr/>
        </p:nvSpPr>
        <p:spPr>
          <a:xfrm>
            <a:off x="9581844" y="2476630"/>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3">
            <a:extLst>
              <a:ext uri="{FF2B5EF4-FFF2-40B4-BE49-F238E27FC236}">
                <a16:creationId xmlns:a16="http://schemas.microsoft.com/office/drawing/2014/main" id="{17B51598-9630-B6DC-D776-2AB8D9FA536F}"/>
              </a:ext>
            </a:extLst>
          </p:cNvPr>
          <p:cNvSpPr/>
          <p:nvPr/>
        </p:nvSpPr>
        <p:spPr>
          <a:xfrm>
            <a:off x="7684098" y="3799183"/>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32">
            <a:extLst>
              <a:ext uri="{FF2B5EF4-FFF2-40B4-BE49-F238E27FC236}">
                <a16:creationId xmlns:a16="http://schemas.microsoft.com/office/drawing/2014/main" id="{1A21669D-8503-B86E-0316-A9DBD2FE90D9}"/>
              </a:ext>
            </a:extLst>
          </p:cNvPr>
          <p:cNvSpPr/>
          <p:nvPr/>
        </p:nvSpPr>
        <p:spPr>
          <a:xfrm>
            <a:off x="9572116" y="3787388"/>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45">
            <a:extLst>
              <a:ext uri="{FF2B5EF4-FFF2-40B4-BE49-F238E27FC236}">
                <a16:creationId xmlns:a16="http://schemas.microsoft.com/office/drawing/2014/main" id="{8BE94E59-5E4D-5B5C-D1F7-7B2F5936BD88}"/>
              </a:ext>
            </a:extLst>
          </p:cNvPr>
          <p:cNvSpPr txBox="1"/>
          <p:nvPr/>
        </p:nvSpPr>
        <p:spPr>
          <a:xfrm>
            <a:off x="7339018" y="2391246"/>
            <a:ext cx="338554" cy="369332"/>
          </a:xfrm>
          <a:prstGeom prst="rect">
            <a:avLst/>
          </a:prstGeom>
          <a:noFill/>
        </p:spPr>
        <p:txBody>
          <a:bodyPr wrap="none" rtlCol="0">
            <a:spAutoFit/>
          </a:bodyPr>
          <a:lstStyle/>
          <a:p>
            <a:r>
              <a:rPr lang="en-US" dirty="0"/>
              <a:t>A</a:t>
            </a:r>
          </a:p>
        </p:txBody>
      </p:sp>
      <p:sp>
        <p:nvSpPr>
          <p:cNvPr id="8" name="TextBox 46">
            <a:extLst>
              <a:ext uri="{FF2B5EF4-FFF2-40B4-BE49-F238E27FC236}">
                <a16:creationId xmlns:a16="http://schemas.microsoft.com/office/drawing/2014/main" id="{88588BCB-5EAB-CD18-1CC5-C2FEEBDAB7EF}"/>
              </a:ext>
            </a:extLst>
          </p:cNvPr>
          <p:cNvSpPr txBox="1"/>
          <p:nvPr/>
        </p:nvSpPr>
        <p:spPr>
          <a:xfrm>
            <a:off x="9808267" y="2391246"/>
            <a:ext cx="338554" cy="369332"/>
          </a:xfrm>
          <a:prstGeom prst="rect">
            <a:avLst/>
          </a:prstGeom>
          <a:noFill/>
        </p:spPr>
        <p:txBody>
          <a:bodyPr wrap="none" rtlCol="0">
            <a:spAutoFit/>
          </a:bodyPr>
          <a:lstStyle/>
          <a:p>
            <a:r>
              <a:rPr lang="en-US" altLang="zh-CN" dirty="0"/>
              <a:t>B</a:t>
            </a:r>
          </a:p>
        </p:txBody>
      </p:sp>
      <p:sp>
        <p:nvSpPr>
          <p:cNvPr id="9" name="TextBox 47">
            <a:extLst>
              <a:ext uri="{FF2B5EF4-FFF2-40B4-BE49-F238E27FC236}">
                <a16:creationId xmlns:a16="http://schemas.microsoft.com/office/drawing/2014/main" id="{974FAD0C-F910-DFC6-FAF3-C7633F3A5612}"/>
              </a:ext>
            </a:extLst>
          </p:cNvPr>
          <p:cNvSpPr txBox="1"/>
          <p:nvPr/>
        </p:nvSpPr>
        <p:spPr>
          <a:xfrm>
            <a:off x="7326194" y="3722196"/>
            <a:ext cx="351378" cy="369332"/>
          </a:xfrm>
          <a:prstGeom prst="rect">
            <a:avLst/>
          </a:prstGeom>
          <a:noFill/>
        </p:spPr>
        <p:txBody>
          <a:bodyPr wrap="none" rtlCol="0">
            <a:spAutoFit/>
          </a:bodyPr>
          <a:lstStyle/>
          <a:p>
            <a:r>
              <a:rPr lang="en-US" altLang="zh-CN" dirty="0"/>
              <a:t>C</a:t>
            </a:r>
          </a:p>
        </p:txBody>
      </p:sp>
      <p:sp>
        <p:nvSpPr>
          <p:cNvPr id="10" name="TextBox 48">
            <a:extLst>
              <a:ext uri="{FF2B5EF4-FFF2-40B4-BE49-F238E27FC236}">
                <a16:creationId xmlns:a16="http://schemas.microsoft.com/office/drawing/2014/main" id="{12ABEA95-13DA-6069-4C35-CB90742AEE23}"/>
              </a:ext>
            </a:extLst>
          </p:cNvPr>
          <p:cNvSpPr txBox="1"/>
          <p:nvPr/>
        </p:nvSpPr>
        <p:spPr>
          <a:xfrm flipH="1">
            <a:off x="9785154" y="3698111"/>
            <a:ext cx="327248" cy="369332"/>
          </a:xfrm>
          <a:prstGeom prst="rect">
            <a:avLst/>
          </a:prstGeom>
          <a:noFill/>
        </p:spPr>
        <p:txBody>
          <a:bodyPr wrap="square" rtlCol="0">
            <a:spAutoFit/>
          </a:bodyPr>
          <a:lstStyle/>
          <a:p>
            <a:r>
              <a:rPr lang="en-US" altLang="zh-CN" dirty="0"/>
              <a:t>D</a:t>
            </a:r>
          </a:p>
        </p:txBody>
      </p:sp>
      <p:cxnSp>
        <p:nvCxnSpPr>
          <p:cNvPr id="11" name="Straight Arrow Connector 50">
            <a:extLst>
              <a:ext uri="{FF2B5EF4-FFF2-40B4-BE49-F238E27FC236}">
                <a16:creationId xmlns:a16="http://schemas.microsoft.com/office/drawing/2014/main" id="{DAA84B71-117A-A389-628E-0EE8B07C6625}"/>
              </a:ext>
            </a:extLst>
          </p:cNvPr>
          <p:cNvCxnSpPr>
            <a:stCxn id="2" idx="6"/>
            <a:endCxn id="4" idx="2"/>
          </p:cNvCxnSpPr>
          <p:nvPr/>
        </p:nvCxnSpPr>
        <p:spPr>
          <a:xfrm>
            <a:off x="7897819" y="2584309"/>
            <a:ext cx="1684025" cy="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52">
            <a:extLst>
              <a:ext uri="{FF2B5EF4-FFF2-40B4-BE49-F238E27FC236}">
                <a16:creationId xmlns:a16="http://schemas.microsoft.com/office/drawing/2014/main" id="{E042AACB-2917-DFEB-A647-5DBBC68EA978}"/>
              </a:ext>
            </a:extLst>
          </p:cNvPr>
          <p:cNvCxnSpPr/>
          <p:nvPr/>
        </p:nvCxnSpPr>
        <p:spPr>
          <a:xfrm flipH="1">
            <a:off x="7790617" y="2691988"/>
            <a:ext cx="683" cy="1107195"/>
          </a:xfrm>
          <a:prstGeom prst="straightConnector1">
            <a:avLst/>
          </a:prstGeom>
          <a:ln w="19050">
            <a:solidFill>
              <a:schemeClr val="bg1">
                <a:lumMod val="65000"/>
              </a:schemeClr>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55">
            <a:extLst>
              <a:ext uri="{FF2B5EF4-FFF2-40B4-BE49-F238E27FC236}">
                <a16:creationId xmlns:a16="http://schemas.microsoft.com/office/drawing/2014/main" id="{1BE59B8B-6FC5-4E00-DD5B-001555352B4E}"/>
              </a:ext>
            </a:extLst>
          </p:cNvPr>
          <p:cNvCxnSpPr/>
          <p:nvPr/>
        </p:nvCxnSpPr>
        <p:spPr>
          <a:xfrm flipH="1">
            <a:off x="9687680" y="2691988"/>
            <a:ext cx="683" cy="1107195"/>
          </a:xfrm>
          <a:prstGeom prst="straightConnector1">
            <a:avLst/>
          </a:prstGeom>
          <a:ln w="19050">
            <a:solidFill>
              <a:schemeClr val="bg1">
                <a:lumMod val="65000"/>
              </a:schemeClr>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56">
            <a:extLst>
              <a:ext uri="{FF2B5EF4-FFF2-40B4-BE49-F238E27FC236}">
                <a16:creationId xmlns:a16="http://schemas.microsoft.com/office/drawing/2014/main" id="{0A5A32A3-FEB8-AEF8-A7FF-E96A269F180D}"/>
              </a:ext>
            </a:extLst>
          </p:cNvPr>
          <p:cNvCxnSpPr>
            <a:stCxn id="6" idx="2"/>
            <a:endCxn id="5" idx="6"/>
          </p:cNvCxnSpPr>
          <p:nvPr/>
        </p:nvCxnSpPr>
        <p:spPr>
          <a:xfrm flipH="1">
            <a:off x="7897136" y="3895067"/>
            <a:ext cx="1674980" cy="11795"/>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60">
            <a:extLst>
              <a:ext uri="{FF2B5EF4-FFF2-40B4-BE49-F238E27FC236}">
                <a16:creationId xmlns:a16="http://schemas.microsoft.com/office/drawing/2014/main" id="{0FF4CD65-7349-CB1E-CB7D-3F4599041834}"/>
              </a:ext>
            </a:extLst>
          </p:cNvPr>
          <p:cNvCxnSpPr>
            <a:stCxn id="6" idx="1"/>
          </p:cNvCxnSpPr>
          <p:nvPr/>
        </p:nvCxnSpPr>
        <p:spPr>
          <a:xfrm flipH="1" flipV="1">
            <a:off x="7846912" y="2662606"/>
            <a:ext cx="1756403" cy="1156320"/>
          </a:xfrm>
          <a:prstGeom prst="straightConnector1">
            <a:avLst/>
          </a:prstGeom>
          <a:ln w="19050">
            <a:solidFill>
              <a:schemeClr val="bg1">
                <a:lumMod val="65000"/>
              </a:schemeClr>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62">
            <a:extLst>
              <a:ext uri="{FF2B5EF4-FFF2-40B4-BE49-F238E27FC236}">
                <a16:creationId xmlns:a16="http://schemas.microsoft.com/office/drawing/2014/main" id="{AC4E243F-5692-75F9-9697-19E1ECC6193B}"/>
              </a:ext>
            </a:extLst>
          </p:cNvPr>
          <p:cNvCxnSpPr>
            <a:stCxn id="4" idx="3"/>
          </p:cNvCxnSpPr>
          <p:nvPr/>
        </p:nvCxnSpPr>
        <p:spPr>
          <a:xfrm flipH="1">
            <a:off x="7865937" y="2660450"/>
            <a:ext cx="1747106" cy="1175897"/>
          </a:xfrm>
          <a:prstGeom prst="straightConnector1">
            <a:avLst/>
          </a:prstGeom>
          <a:ln w="19050">
            <a:solidFill>
              <a:schemeClr val="bg1">
                <a:lumMod val="65000"/>
              </a:schemeClr>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64">
            <a:extLst>
              <a:ext uri="{FF2B5EF4-FFF2-40B4-BE49-F238E27FC236}">
                <a16:creationId xmlns:a16="http://schemas.microsoft.com/office/drawing/2014/main" id="{79F64D5F-8FBA-C48E-37A2-F9FA25DB3479}"/>
              </a:ext>
            </a:extLst>
          </p:cNvPr>
          <p:cNvSpPr txBox="1"/>
          <p:nvPr/>
        </p:nvSpPr>
        <p:spPr>
          <a:xfrm>
            <a:off x="8005848" y="2068561"/>
            <a:ext cx="1519555" cy="337185"/>
          </a:xfrm>
          <a:prstGeom prst="rect">
            <a:avLst/>
          </a:prstGeom>
          <a:noFill/>
        </p:spPr>
        <p:txBody>
          <a:bodyPr wrap="none" rtlCol="0">
            <a:spAutoFit/>
          </a:bodyPr>
          <a:lstStyle/>
          <a:p>
            <a:r>
              <a:rPr lang="en-US" altLang="zh-CN" sz="1600" dirty="0"/>
              <a:t>Channel gain (h)</a:t>
            </a:r>
            <a:endParaRPr lang="en-US" sz="1600" dirty="0"/>
          </a:p>
        </p:txBody>
      </p:sp>
      <p:sp>
        <p:nvSpPr>
          <p:cNvPr id="18" name="TextBox 65">
            <a:extLst>
              <a:ext uri="{FF2B5EF4-FFF2-40B4-BE49-F238E27FC236}">
                <a16:creationId xmlns:a16="http://schemas.microsoft.com/office/drawing/2014/main" id="{D4972A80-6C50-8E6A-A7A7-4D974ACEE372}"/>
              </a:ext>
            </a:extLst>
          </p:cNvPr>
          <p:cNvSpPr txBox="1"/>
          <p:nvPr/>
        </p:nvSpPr>
        <p:spPr>
          <a:xfrm>
            <a:off x="7469028" y="3047722"/>
            <a:ext cx="298480" cy="338554"/>
          </a:xfrm>
          <a:prstGeom prst="rect">
            <a:avLst/>
          </a:prstGeom>
          <a:noFill/>
        </p:spPr>
        <p:txBody>
          <a:bodyPr wrap="none" rtlCol="0">
            <a:spAutoFit/>
          </a:bodyPr>
          <a:lstStyle/>
          <a:p>
            <a:r>
              <a:rPr lang="en-US" altLang="zh-CN" sz="1600" dirty="0"/>
              <a:t>h</a:t>
            </a:r>
            <a:endParaRPr lang="en-US" sz="1600" dirty="0"/>
          </a:p>
        </p:txBody>
      </p:sp>
      <p:sp>
        <p:nvSpPr>
          <p:cNvPr id="19" name="TextBox 66">
            <a:extLst>
              <a:ext uri="{FF2B5EF4-FFF2-40B4-BE49-F238E27FC236}">
                <a16:creationId xmlns:a16="http://schemas.microsoft.com/office/drawing/2014/main" id="{B3F308FE-7DEA-C8FE-984D-8FC78357CEAA}"/>
              </a:ext>
            </a:extLst>
          </p:cNvPr>
          <p:cNvSpPr txBox="1"/>
          <p:nvPr/>
        </p:nvSpPr>
        <p:spPr>
          <a:xfrm>
            <a:off x="9690284" y="3122431"/>
            <a:ext cx="298480" cy="338554"/>
          </a:xfrm>
          <a:prstGeom prst="rect">
            <a:avLst/>
          </a:prstGeom>
          <a:noFill/>
        </p:spPr>
        <p:txBody>
          <a:bodyPr wrap="none" rtlCol="0">
            <a:spAutoFit/>
          </a:bodyPr>
          <a:lstStyle/>
          <a:p>
            <a:r>
              <a:rPr lang="en-US" altLang="zh-CN" sz="1600" dirty="0"/>
              <a:t>h</a:t>
            </a:r>
            <a:endParaRPr lang="en-US" sz="1600" dirty="0"/>
          </a:p>
        </p:txBody>
      </p:sp>
      <p:sp>
        <p:nvSpPr>
          <p:cNvPr id="20" name="TextBox 67">
            <a:extLst>
              <a:ext uri="{FF2B5EF4-FFF2-40B4-BE49-F238E27FC236}">
                <a16:creationId xmlns:a16="http://schemas.microsoft.com/office/drawing/2014/main" id="{B4EB7E21-C3EE-16D1-00DA-CF8699627CE1}"/>
              </a:ext>
            </a:extLst>
          </p:cNvPr>
          <p:cNvSpPr txBox="1"/>
          <p:nvPr/>
        </p:nvSpPr>
        <p:spPr>
          <a:xfrm>
            <a:off x="8624608" y="3872993"/>
            <a:ext cx="298480" cy="338554"/>
          </a:xfrm>
          <a:prstGeom prst="rect">
            <a:avLst/>
          </a:prstGeom>
          <a:noFill/>
        </p:spPr>
        <p:txBody>
          <a:bodyPr wrap="none" rtlCol="0">
            <a:spAutoFit/>
          </a:bodyPr>
          <a:lstStyle/>
          <a:p>
            <a:r>
              <a:rPr lang="en-US" altLang="zh-CN" sz="1600" dirty="0"/>
              <a:t>h</a:t>
            </a:r>
          </a:p>
        </p:txBody>
      </p:sp>
      <p:sp>
        <p:nvSpPr>
          <p:cNvPr id="21" name="TextBox 68">
            <a:extLst>
              <a:ext uri="{FF2B5EF4-FFF2-40B4-BE49-F238E27FC236}">
                <a16:creationId xmlns:a16="http://schemas.microsoft.com/office/drawing/2014/main" id="{1C70C00E-7852-1EF0-ED1A-DEF34EED9566}"/>
              </a:ext>
            </a:extLst>
          </p:cNvPr>
          <p:cNvSpPr txBox="1"/>
          <p:nvPr/>
        </p:nvSpPr>
        <p:spPr>
          <a:xfrm>
            <a:off x="9080135" y="3219369"/>
            <a:ext cx="298480" cy="338554"/>
          </a:xfrm>
          <a:prstGeom prst="rect">
            <a:avLst/>
          </a:prstGeom>
          <a:noFill/>
        </p:spPr>
        <p:txBody>
          <a:bodyPr wrap="none" rtlCol="0">
            <a:spAutoFit/>
          </a:bodyPr>
          <a:lstStyle/>
          <a:p>
            <a:r>
              <a:rPr lang="en-US" altLang="zh-CN" sz="1600" dirty="0"/>
              <a:t>h</a:t>
            </a:r>
            <a:endParaRPr lang="en-US" sz="1600" dirty="0"/>
          </a:p>
        </p:txBody>
      </p:sp>
      <p:sp>
        <p:nvSpPr>
          <p:cNvPr id="22" name="TextBox 69">
            <a:extLst>
              <a:ext uri="{FF2B5EF4-FFF2-40B4-BE49-F238E27FC236}">
                <a16:creationId xmlns:a16="http://schemas.microsoft.com/office/drawing/2014/main" id="{4F2C6370-8892-2678-C7F9-E77430E9A4A7}"/>
              </a:ext>
            </a:extLst>
          </p:cNvPr>
          <p:cNvSpPr txBox="1"/>
          <p:nvPr/>
        </p:nvSpPr>
        <p:spPr>
          <a:xfrm>
            <a:off x="8116630" y="3199616"/>
            <a:ext cx="298480" cy="338554"/>
          </a:xfrm>
          <a:prstGeom prst="rect">
            <a:avLst/>
          </a:prstGeom>
          <a:noFill/>
        </p:spPr>
        <p:txBody>
          <a:bodyPr wrap="none" rtlCol="0">
            <a:spAutoFit/>
          </a:bodyPr>
          <a:lstStyle/>
          <a:p>
            <a:r>
              <a:rPr lang="en-US" sz="1600" dirty="0"/>
              <a:t>h</a:t>
            </a:r>
          </a:p>
        </p:txBody>
      </p:sp>
      <p:sp>
        <p:nvSpPr>
          <p:cNvPr id="23" name="TextBox 40">
            <a:extLst>
              <a:ext uri="{FF2B5EF4-FFF2-40B4-BE49-F238E27FC236}">
                <a16:creationId xmlns:a16="http://schemas.microsoft.com/office/drawing/2014/main" id="{5E12C57E-FE43-C70C-D6ED-AE4985D47871}"/>
              </a:ext>
            </a:extLst>
          </p:cNvPr>
          <p:cNvSpPr txBox="1"/>
          <p:nvPr/>
        </p:nvSpPr>
        <p:spPr>
          <a:xfrm>
            <a:off x="7108722" y="1606816"/>
            <a:ext cx="3178273" cy="461665"/>
          </a:xfrm>
          <a:prstGeom prst="rect">
            <a:avLst/>
          </a:prstGeom>
          <a:noFill/>
        </p:spPr>
        <p:txBody>
          <a:bodyPr wrap="square" rtlCol="0">
            <a:spAutoFit/>
          </a:bodyPr>
          <a:lstStyle/>
          <a:p>
            <a:pPr algn="ctr"/>
            <a:r>
              <a:rPr lang="en-US" sz="2400" b="1" dirty="0">
                <a:solidFill>
                  <a:srgbClr val="003D7F"/>
                </a:solidFill>
              </a:rPr>
              <a:t>Interference Graph (IG)</a:t>
            </a:r>
          </a:p>
        </p:txBody>
      </p:sp>
      <p:sp>
        <p:nvSpPr>
          <p:cNvPr id="30" name="TextBox 37">
            <a:extLst>
              <a:ext uri="{FF2B5EF4-FFF2-40B4-BE49-F238E27FC236}">
                <a16:creationId xmlns:a16="http://schemas.microsoft.com/office/drawing/2014/main" id="{8F95F21A-2270-9990-659A-EDE3B5C801F5}"/>
              </a:ext>
            </a:extLst>
          </p:cNvPr>
          <p:cNvSpPr txBox="1"/>
          <p:nvPr/>
        </p:nvSpPr>
        <p:spPr>
          <a:xfrm>
            <a:off x="841900" y="2972060"/>
            <a:ext cx="1021080" cy="368300"/>
          </a:xfrm>
          <a:prstGeom prst="rect">
            <a:avLst/>
          </a:prstGeom>
          <a:noFill/>
        </p:spPr>
        <p:txBody>
          <a:bodyPr wrap="none" rtlCol="0">
            <a:spAutoFit/>
          </a:bodyPr>
          <a:lstStyle/>
          <a:p>
            <a:r>
              <a:rPr lang="en-US" dirty="0"/>
              <a:t>Tx Power</a:t>
            </a:r>
          </a:p>
        </p:txBody>
      </p:sp>
      <p:cxnSp>
        <p:nvCxnSpPr>
          <p:cNvPr id="31" name="Straight Arrow Connector 38">
            <a:extLst>
              <a:ext uri="{FF2B5EF4-FFF2-40B4-BE49-F238E27FC236}">
                <a16:creationId xmlns:a16="http://schemas.microsoft.com/office/drawing/2014/main" id="{E67A692F-C7E5-9DDA-854D-8849F53C6E46}"/>
              </a:ext>
            </a:extLst>
          </p:cNvPr>
          <p:cNvCxnSpPr/>
          <p:nvPr/>
        </p:nvCxnSpPr>
        <p:spPr>
          <a:xfrm flipV="1">
            <a:off x="1832421" y="2889160"/>
            <a:ext cx="0" cy="369332"/>
          </a:xfrm>
          <a:prstGeom prst="straightConnector1">
            <a:avLst/>
          </a:prstGeom>
          <a:ln w="25400">
            <a:solidFill>
              <a:srgbClr val="003D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8">
            <a:extLst>
              <a:ext uri="{FF2B5EF4-FFF2-40B4-BE49-F238E27FC236}">
                <a16:creationId xmlns:a16="http://schemas.microsoft.com/office/drawing/2014/main" id="{F47DE19E-E834-858C-EFAB-55F709373EA5}"/>
              </a:ext>
            </a:extLst>
          </p:cNvPr>
          <p:cNvCxnSpPr/>
          <p:nvPr/>
        </p:nvCxnSpPr>
        <p:spPr>
          <a:xfrm flipV="1">
            <a:off x="3074012" y="3399543"/>
            <a:ext cx="0" cy="369332"/>
          </a:xfrm>
          <a:prstGeom prst="straightConnector1">
            <a:avLst/>
          </a:prstGeom>
          <a:ln w="25400">
            <a:solidFill>
              <a:srgbClr val="003D7F"/>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F5287A60-57A7-ABD9-5B6C-96E31FB68CF7}"/>
              </a:ext>
            </a:extLst>
          </p:cNvPr>
          <p:cNvSpPr txBox="1"/>
          <p:nvPr/>
        </p:nvSpPr>
        <p:spPr>
          <a:xfrm>
            <a:off x="6096000" y="4885453"/>
            <a:ext cx="543739" cy="523220"/>
          </a:xfrm>
          <a:prstGeom prst="rect">
            <a:avLst/>
          </a:prstGeom>
          <a:noFill/>
        </p:spPr>
        <p:txBody>
          <a:bodyPr wrap="none" rtlCol="0">
            <a:spAutoFit/>
          </a:bodyPr>
          <a:lstStyle/>
          <a:p>
            <a:r>
              <a:rPr kumimoji="1" lang="en-US" altLang="zh-CN" sz="2800" dirty="0"/>
              <a:t>✅</a:t>
            </a:r>
            <a:endParaRPr kumimoji="1" lang="zh-CN" altLang="en-US" sz="2800" dirty="0"/>
          </a:p>
        </p:txBody>
      </p:sp>
      <p:sp>
        <p:nvSpPr>
          <p:cNvPr id="25" name="文本框 24">
            <a:extLst>
              <a:ext uri="{FF2B5EF4-FFF2-40B4-BE49-F238E27FC236}">
                <a16:creationId xmlns:a16="http://schemas.microsoft.com/office/drawing/2014/main" id="{0FD51E29-1503-E9B6-CD65-3C7F60096DD6}"/>
              </a:ext>
            </a:extLst>
          </p:cNvPr>
          <p:cNvSpPr txBox="1"/>
          <p:nvPr/>
        </p:nvSpPr>
        <p:spPr>
          <a:xfrm>
            <a:off x="7469028" y="5121736"/>
            <a:ext cx="2785634" cy="461665"/>
          </a:xfrm>
          <a:prstGeom prst="rect">
            <a:avLst/>
          </a:prstGeom>
          <a:noFill/>
        </p:spPr>
        <p:txBody>
          <a:bodyPr wrap="none" rtlCol="0">
            <a:spAutoFit/>
          </a:bodyPr>
          <a:lstStyle/>
          <a:p>
            <a:r>
              <a:rPr lang="en-US" altLang="zh-CN" sz="2400" b="1" dirty="0">
                <a:solidFill>
                  <a:srgbClr val="003D7F"/>
                </a:solidFill>
              </a:rPr>
              <a:t>Resource Allocation</a:t>
            </a:r>
            <a:endParaRPr lang="zh-CN" altLang="en-US" sz="2400" b="1" dirty="0">
              <a:solidFill>
                <a:srgbClr val="003D7F"/>
              </a:solidFill>
            </a:endParaRPr>
          </a:p>
        </p:txBody>
      </p:sp>
      <p:sp>
        <p:nvSpPr>
          <p:cNvPr id="26" name="TextBox 37">
            <a:extLst>
              <a:ext uri="{FF2B5EF4-FFF2-40B4-BE49-F238E27FC236}">
                <a16:creationId xmlns:a16="http://schemas.microsoft.com/office/drawing/2014/main" id="{C070317B-C02B-C4AA-8A1F-A8AD5C5F65D2}"/>
              </a:ext>
            </a:extLst>
          </p:cNvPr>
          <p:cNvSpPr txBox="1"/>
          <p:nvPr/>
        </p:nvSpPr>
        <p:spPr>
          <a:xfrm>
            <a:off x="4520103" y="2816387"/>
            <a:ext cx="1021080" cy="368300"/>
          </a:xfrm>
          <a:prstGeom prst="rect">
            <a:avLst/>
          </a:prstGeom>
          <a:noFill/>
        </p:spPr>
        <p:txBody>
          <a:bodyPr wrap="none" rtlCol="0">
            <a:spAutoFit/>
          </a:bodyPr>
          <a:lstStyle/>
          <a:p>
            <a:r>
              <a:rPr lang="en-US" dirty="0"/>
              <a:t>Tx Power</a:t>
            </a:r>
          </a:p>
        </p:txBody>
      </p:sp>
      <p:cxnSp>
        <p:nvCxnSpPr>
          <p:cNvPr id="27" name="Straight Arrow Connector 38">
            <a:extLst>
              <a:ext uri="{FF2B5EF4-FFF2-40B4-BE49-F238E27FC236}">
                <a16:creationId xmlns:a16="http://schemas.microsoft.com/office/drawing/2014/main" id="{88392734-AE43-354D-1851-1BA48201F044}"/>
              </a:ext>
            </a:extLst>
          </p:cNvPr>
          <p:cNvCxnSpPr/>
          <p:nvPr/>
        </p:nvCxnSpPr>
        <p:spPr>
          <a:xfrm flipV="1">
            <a:off x="5510624" y="2733487"/>
            <a:ext cx="0" cy="369332"/>
          </a:xfrm>
          <a:prstGeom prst="straightConnector1">
            <a:avLst/>
          </a:prstGeom>
          <a:ln w="25400">
            <a:solidFill>
              <a:srgbClr val="003D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38">
            <a:extLst>
              <a:ext uri="{FF2B5EF4-FFF2-40B4-BE49-F238E27FC236}">
                <a16:creationId xmlns:a16="http://schemas.microsoft.com/office/drawing/2014/main" id="{FBE17644-7697-67D7-71AB-2CBBDCF4081C}"/>
              </a:ext>
            </a:extLst>
          </p:cNvPr>
          <p:cNvCxnSpPr/>
          <p:nvPr/>
        </p:nvCxnSpPr>
        <p:spPr>
          <a:xfrm flipV="1">
            <a:off x="4342519" y="2291964"/>
            <a:ext cx="0" cy="369332"/>
          </a:xfrm>
          <a:prstGeom prst="straightConnector1">
            <a:avLst/>
          </a:prstGeom>
          <a:ln w="25400">
            <a:solidFill>
              <a:srgbClr val="003D7F"/>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右箭头 28">
            <a:extLst>
              <a:ext uri="{FF2B5EF4-FFF2-40B4-BE49-F238E27FC236}">
                <a16:creationId xmlns:a16="http://schemas.microsoft.com/office/drawing/2014/main" id="{B93524B9-1149-B677-F488-45C7BA1D3F46}"/>
              </a:ext>
            </a:extLst>
          </p:cNvPr>
          <p:cNvSpPr/>
          <p:nvPr/>
        </p:nvSpPr>
        <p:spPr>
          <a:xfrm rot="5400000">
            <a:off x="8418974" y="4547108"/>
            <a:ext cx="709747" cy="298480"/>
          </a:xfrm>
          <a:prstGeom prst="rightArrow">
            <a:avLst/>
          </a:prstGeom>
          <a:solidFill>
            <a:srgbClr val="FFCF05"/>
          </a:solidFill>
          <a:ln>
            <a:solidFill>
              <a:srgbClr val="003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blinds(horizontal)">
                                      <p:cBhvr>
                                        <p:cTn id="27" dur="500"/>
                                        <p:tgtEl>
                                          <p:spTgt spid="90"/>
                                        </p:tgtEl>
                                      </p:cBhvr>
                                    </p:animEffect>
                                  </p:childTnLst>
                                </p:cTn>
                              </p:par>
                              <p:par>
                                <p:cTn id="28" presetID="3" presetClass="entr" presetSubtype="10" fill="hold" nodeType="with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blinds(horizontal)">
                                      <p:cBhvr>
                                        <p:cTn id="30" dur="500"/>
                                        <p:tgtEl>
                                          <p:spTgt spid="8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blinds(horizontal)">
                                      <p:cBhvr>
                                        <p:cTn id="33" dur="500"/>
                                        <p:tgtEl>
                                          <p:spTgt spid="10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blinds(horizontal)">
                                      <p:cBhvr>
                                        <p:cTn id="36" dur="500"/>
                                        <p:tgtEl>
                                          <p:spTgt spid="11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blinds(horizontal)">
                                      <p:cBhvr>
                                        <p:cTn id="41" dur="500"/>
                                        <p:tgtEl>
                                          <p:spTgt spid="11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blinds(horizontal)">
                                      <p:cBhvr>
                                        <p:cTn id="44" dur="500"/>
                                        <p:tgtEl>
                                          <p:spTgt spid="106"/>
                                        </p:tgtEl>
                                      </p:cBhvr>
                                    </p:animEffect>
                                  </p:childTnLst>
                                </p:cTn>
                              </p:par>
                              <p:par>
                                <p:cTn id="45" presetID="3" presetClass="entr" presetSubtype="10" fill="hold" nodeType="with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blinds(horizontal)">
                                      <p:cBhvr>
                                        <p:cTn id="47" dur="500"/>
                                        <p:tgtEl>
                                          <p:spTgt spid="105"/>
                                        </p:tgtEl>
                                      </p:cBhvr>
                                    </p:animEffect>
                                  </p:childTnLst>
                                </p:cTn>
                              </p:par>
                              <p:par>
                                <p:cTn id="48" presetID="3" presetClass="entr" presetSubtype="10" fill="hold"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blinds(horizontal)">
                                      <p:cBhvr>
                                        <p:cTn id="50" dur="500"/>
                                        <p:tgtEl>
                                          <p:spTgt spid="9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dissolve">
                                      <p:cBhvr>
                                        <p:cTn id="55" dur="500"/>
                                        <p:tgtEl>
                                          <p:spTgt spid="11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7"/>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0"/>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1"/>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12"/>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3"/>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4"/>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5"/>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8"/>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20"/>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21"/>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dissolve">
                                      <p:cBhvr>
                                        <p:cTn id="124" dur="500"/>
                                        <p:tgtEl>
                                          <p:spTgt spid="34"/>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5"/>
                                        </p:tgtEl>
                                        <p:attrNameLst>
                                          <p:attrName>style.visibility</p:attrName>
                                        </p:attrNameLst>
                                      </p:cBhvr>
                                      <p:to>
                                        <p:strVal val="visible"/>
                                      </p:to>
                                    </p:set>
                                    <p:anim calcmode="lin" valueType="num">
                                      <p:cBhvr additive="base">
                                        <p:cTn id="129" dur="500" fill="hold"/>
                                        <p:tgtEl>
                                          <p:spTgt spid="25"/>
                                        </p:tgtEl>
                                        <p:attrNameLst>
                                          <p:attrName>ppt_x</p:attrName>
                                        </p:attrNameLst>
                                      </p:cBhvr>
                                      <p:tavLst>
                                        <p:tav tm="0">
                                          <p:val>
                                            <p:strVal val="#ppt_x"/>
                                          </p:val>
                                        </p:tav>
                                        <p:tav tm="100000">
                                          <p:val>
                                            <p:strVal val="#ppt_x"/>
                                          </p:val>
                                        </p:tav>
                                      </p:tavLst>
                                    </p:anim>
                                    <p:anim calcmode="lin" valueType="num">
                                      <p:cBhvr additive="base">
                                        <p:cTn id="130" dur="500" fill="hold"/>
                                        <p:tgtEl>
                                          <p:spTgt spid="25"/>
                                        </p:tgtEl>
                                        <p:attrNameLst>
                                          <p:attrName>ppt_y</p:attrName>
                                        </p:attrNameLst>
                                      </p:cBhvr>
                                      <p:tavLst>
                                        <p:tav tm="0">
                                          <p:val>
                                            <p:strVal val="1+#ppt_h/2"/>
                                          </p:val>
                                        </p:tav>
                                        <p:tav tm="100000">
                                          <p:val>
                                            <p:strVal val="#ppt_y"/>
                                          </p:val>
                                        </p:tav>
                                      </p:tavLst>
                                    </p:anim>
                                  </p:childTnLst>
                                </p:cTn>
                              </p:par>
                              <p:par>
                                <p:cTn id="131" presetID="9" presetClass="entr" presetSubtype="0" fill="hold" grpId="1" nodeType="with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dissolve">
                                      <p:cBhvr>
                                        <p:cTn id="1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ldLvl="0" animBg="1"/>
      <p:bldP spid="84" grpId="0" bldLvl="0" animBg="1"/>
      <p:bldP spid="85" grpId="0" bldLvl="0" animBg="1"/>
      <p:bldP spid="86" grpId="0" bldLvl="0" animBg="1"/>
      <p:bldP spid="95" grpId="0"/>
      <p:bldP spid="96" grpId="0"/>
      <p:bldP spid="97" grpId="0"/>
      <p:bldP spid="98" grpId="0"/>
      <p:bldP spid="106" grpId="0"/>
      <p:bldP spid="108" grpId="0"/>
      <p:bldP spid="112" grpId="0"/>
      <p:bldP spid="117" grpId="0"/>
      <p:bldP spid="118" grpId="0"/>
      <p:bldP spid="119" grpId="0" animBg="1"/>
      <p:bldP spid="2" grpId="0" bldLvl="0" animBg="1"/>
      <p:bldP spid="4" grpId="0" bldLvl="0" animBg="1"/>
      <p:bldP spid="5" grpId="0" bldLvl="0" animBg="1"/>
      <p:bldP spid="6" grpId="0" bldLvl="0" animBg="1"/>
      <p:bldP spid="7" grpId="0"/>
      <p:bldP spid="8" grpId="0"/>
      <p:bldP spid="9" grpId="0"/>
      <p:bldP spid="10" grpId="0"/>
      <p:bldP spid="17" grpId="0"/>
      <p:bldP spid="18" grpId="0"/>
      <p:bldP spid="19" grpId="0"/>
      <p:bldP spid="20" grpId="0"/>
      <p:bldP spid="21" grpId="0"/>
      <p:bldP spid="22" grpId="0"/>
      <p:bldP spid="23" grpId="0"/>
      <p:bldP spid="30" grpId="0"/>
      <p:bldP spid="34" grpId="0"/>
      <p:bldP spid="25" grpId="0"/>
      <p:bldP spid="26" grpId="0"/>
      <p:bldP spid="2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altLang="zh-CN" dirty="0"/>
              <a:t>Key takeaways</a:t>
            </a:r>
          </a:p>
        </p:txBody>
      </p:sp>
      <p:sp>
        <p:nvSpPr>
          <p:cNvPr id="2" name="Text Box 3">
            <a:extLst>
              <a:ext uri="{FF2B5EF4-FFF2-40B4-BE49-F238E27FC236}">
                <a16:creationId xmlns:a16="http://schemas.microsoft.com/office/drawing/2014/main" id="{5E26009C-D0BC-97E1-02A0-F22C14BB13C2}"/>
              </a:ext>
            </a:extLst>
          </p:cNvPr>
          <p:cNvSpPr txBox="1"/>
          <p:nvPr/>
        </p:nvSpPr>
        <p:spPr>
          <a:xfrm>
            <a:off x="623570" y="1676400"/>
            <a:ext cx="10349230" cy="33590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rgbClr val="003D7F"/>
                </a:solidFill>
              </a:rPr>
              <a:t>We integrate interference graph estimation (IGE) into data transmission using the same frequency-time resources. </a:t>
            </a:r>
          </a:p>
          <a:p>
            <a:pPr marL="342900" indent="-342900">
              <a:lnSpc>
                <a:spcPct val="150000"/>
              </a:lnSpc>
              <a:buFont typeface="Arial" panose="020B0604020202020204" pitchFamily="34" charset="0"/>
              <a:buChar char="•"/>
            </a:pPr>
            <a:r>
              <a:rPr lang="en-US" sz="2400" dirty="0">
                <a:solidFill>
                  <a:srgbClr val="003D7F"/>
                </a:solidFill>
              </a:rPr>
              <a:t>We demonstrate the feasibility of IGE over COTS Nordic nRF52 series SoCs in both controlled and real-world experiments. </a:t>
            </a:r>
          </a:p>
          <a:p>
            <a:pPr marL="342900" indent="-342900">
              <a:lnSpc>
                <a:spcPct val="150000"/>
              </a:lnSpc>
              <a:buFont typeface="Arial" panose="020B0604020202020204" pitchFamily="34" charset="0"/>
              <a:buChar char="•"/>
            </a:pPr>
            <a:r>
              <a:rPr lang="en-US" sz="2400" dirty="0">
                <a:solidFill>
                  <a:srgbClr val="003D7F"/>
                </a:solidFill>
              </a:rPr>
              <a:t>Concurrent flooding is a perfect carrier for IGE in wireless sensor networks.</a:t>
            </a:r>
          </a:p>
          <a:p>
            <a:pPr marL="342900" indent="-342900">
              <a:lnSpc>
                <a:spcPct val="150000"/>
              </a:lnSpc>
              <a:buFont typeface="Arial" panose="020B0604020202020204" pitchFamily="34" charset="0"/>
              <a:buChar char="•"/>
            </a:pPr>
            <a:endParaRPr lang="en-US" sz="2400" dirty="0">
              <a:solidFill>
                <a:srgbClr val="003D7F"/>
              </a:solidFill>
            </a:endParaRPr>
          </a:p>
        </p:txBody>
      </p:sp>
    </p:spTree>
    <p:extLst>
      <p:ext uri="{BB962C8B-B14F-4D97-AF65-F5344CB8AC3E}">
        <p14:creationId xmlns:p14="http://schemas.microsoft.com/office/powerpoint/2010/main" val="73627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1854373" y="1495862"/>
            <a:ext cx="3953261" cy="1501758"/>
          </a:xfrm>
          <a:prstGeom prst="rect">
            <a:avLst/>
          </a:prstGeom>
          <a:noFill/>
        </p:spPr>
        <p:txBody>
          <a:bodyPr wrap="square">
            <a:spAutoFit/>
          </a:bodyPr>
          <a:lstStyle/>
          <a:p>
            <a:pPr indent="0" algn="ctr">
              <a:lnSpc>
                <a:spcPct val="120000"/>
              </a:lnSpc>
              <a:buFontTx/>
              <a:buNone/>
            </a:pPr>
            <a:r>
              <a:rPr lang="en-US" altLang="zh-CN" sz="4000" b="1" dirty="0">
                <a:solidFill>
                  <a:srgbClr val="003D7F"/>
                </a:solidFill>
                <a:latin typeface="Arial" panose="020B0604020202020204" pitchFamily="34" charset="0"/>
                <a:cs typeface="Arial" panose="020B0604020202020204" pitchFamily="34" charset="0"/>
              </a:rPr>
              <a:t>Thank You! </a:t>
            </a:r>
          </a:p>
          <a:p>
            <a:pPr indent="0" algn="ctr">
              <a:lnSpc>
                <a:spcPct val="120000"/>
              </a:lnSpc>
              <a:buFontTx/>
              <a:buNone/>
            </a:pPr>
            <a:r>
              <a:rPr lang="en-US" altLang="zh-CN" sz="4000" b="1" dirty="0">
                <a:solidFill>
                  <a:srgbClr val="003D7F"/>
                </a:solidFill>
                <a:latin typeface="Arial" panose="020B0604020202020204" pitchFamily="34" charset="0"/>
                <a:cs typeface="Arial" panose="020B0604020202020204" pitchFamily="34" charset="0"/>
              </a:rPr>
              <a:t>Q&amp;A</a:t>
            </a:r>
          </a:p>
        </p:txBody>
      </p:sp>
      <p:pic>
        <p:nvPicPr>
          <p:cNvPr id="3" name="图片 2">
            <a:extLst>
              <a:ext uri="{FF2B5EF4-FFF2-40B4-BE49-F238E27FC236}">
                <a16:creationId xmlns:a16="http://schemas.microsoft.com/office/drawing/2014/main" id="{2B119C89-873C-43C4-9FD8-33DA0C114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371600"/>
            <a:ext cx="4343400" cy="4343400"/>
          </a:xfrm>
          <a:prstGeom prst="rect">
            <a:avLst/>
          </a:prstGeom>
        </p:spPr>
      </p:pic>
      <p:sp>
        <p:nvSpPr>
          <p:cNvPr id="4" name="文本框 3">
            <a:extLst>
              <a:ext uri="{FF2B5EF4-FFF2-40B4-BE49-F238E27FC236}">
                <a16:creationId xmlns:a16="http://schemas.microsoft.com/office/drawing/2014/main" id="{B60373EC-6845-4168-816F-C3B13B6E7F4B}"/>
              </a:ext>
            </a:extLst>
          </p:cNvPr>
          <p:cNvSpPr txBox="1"/>
          <p:nvPr/>
        </p:nvSpPr>
        <p:spPr>
          <a:xfrm>
            <a:off x="1219200" y="3657600"/>
            <a:ext cx="5223609" cy="1938992"/>
          </a:xfrm>
          <a:prstGeom prst="rect">
            <a:avLst/>
          </a:prstGeom>
          <a:noFill/>
        </p:spPr>
        <p:txBody>
          <a:bodyPr wrap="none" rtlCol="0">
            <a:spAutoFit/>
          </a:bodyPr>
          <a:lstStyle/>
          <a:p>
            <a:pPr algn="ctr"/>
            <a:r>
              <a:rPr lang="en-US" altLang="zh-CN" sz="2400" b="1" dirty="0"/>
              <a:t>Haifeng Jia</a:t>
            </a:r>
          </a:p>
          <a:p>
            <a:pPr algn="ctr"/>
            <a:r>
              <a:rPr lang="en-US" altLang="zh-CN" sz="2400" dirty="0"/>
              <a:t>Network Measurement and Systems Lab</a:t>
            </a:r>
          </a:p>
          <a:p>
            <a:pPr algn="ctr"/>
            <a:r>
              <a:rPr lang="en-US" altLang="zh-CN" sz="2400" dirty="0"/>
              <a:t>UM-SJTU Joint Institute</a:t>
            </a:r>
          </a:p>
          <a:p>
            <a:pPr algn="ctr"/>
            <a:r>
              <a:rPr lang="en-US" altLang="zh-CN" sz="2400" dirty="0"/>
              <a:t>Shanghai Jiao Tong University</a:t>
            </a:r>
          </a:p>
          <a:p>
            <a:pPr algn="ctr"/>
            <a:r>
              <a:rPr lang="en-US" altLang="zh-CN" sz="2400" i="1" dirty="0"/>
              <a:t>https://haifengjia.github.io/</a:t>
            </a:r>
            <a:endParaRPr lang="zh-CN" altLang="en-US" sz="2400"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07F2F9A-2897-5D17-3B79-39A1D90F0ED8}"/>
              </a:ext>
            </a:extLst>
          </p:cNvPr>
          <p:cNvSpPr>
            <a:spLocks noGrp="1"/>
          </p:cNvSpPr>
          <p:nvPr>
            <p:ph idx="1"/>
          </p:nvPr>
        </p:nvSpPr>
        <p:spPr/>
        <p:txBody>
          <a:bodyPr/>
          <a:lstStyle/>
          <a:p>
            <a:r>
              <a:rPr lang="en-US" altLang="zh-CN" b="1" dirty="0"/>
              <a:t>IGE</a:t>
            </a:r>
            <a:r>
              <a:rPr lang="en-US" altLang="zh-CN" dirty="0"/>
              <a:t>: </a:t>
            </a:r>
          </a:p>
          <a:p>
            <a:pPr marL="0" indent="0">
              <a:buNone/>
            </a:pPr>
            <a:r>
              <a:rPr lang="en-US" altLang="zh-CN" dirty="0"/>
              <a:t>Measure all the possible channels to find out the interference, thereby helping to improve SINR. </a:t>
            </a:r>
          </a:p>
          <a:p>
            <a:endParaRPr lang="en-US" altLang="zh-CN" dirty="0"/>
          </a:p>
          <a:p>
            <a:r>
              <a:rPr lang="en-US" altLang="zh-CN" b="1" dirty="0"/>
              <a:t>Channel Estimation</a:t>
            </a:r>
            <a:r>
              <a:rPr lang="en-US" altLang="zh-CN" dirty="0"/>
              <a:t>: </a:t>
            </a:r>
          </a:p>
          <a:p>
            <a:pPr marL="0" indent="0">
              <a:buNone/>
            </a:pPr>
            <a:r>
              <a:rPr lang="en-US" altLang="zh-CN" dirty="0"/>
              <a:t>Only cares about the communication channels. </a:t>
            </a:r>
          </a:p>
        </p:txBody>
      </p:sp>
      <p:sp>
        <p:nvSpPr>
          <p:cNvPr id="3" name="标题 2">
            <a:extLst>
              <a:ext uri="{FF2B5EF4-FFF2-40B4-BE49-F238E27FC236}">
                <a16:creationId xmlns:a16="http://schemas.microsoft.com/office/drawing/2014/main" id="{C7C1C419-1043-6E6C-8912-1872715C1486}"/>
              </a:ext>
            </a:extLst>
          </p:cNvPr>
          <p:cNvSpPr>
            <a:spLocks noGrp="1"/>
          </p:cNvSpPr>
          <p:nvPr>
            <p:ph type="title"/>
          </p:nvPr>
        </p:nvSpPr>
        <p:spPr/>
        <p:txBody>
          <a:bodyPr/>
          <a:lstStyle/>
          <a:p>
            <a:r>
              <a:rPr kumimoji="1" lang="en-US" altLang="zh-CN" dirty="0"/>
              <a:t>IGE v.s. Channel Estimation</a:t>
            </a:r>
            <a:endParaRPr kumimoji="1" lang="zh-CN" altLang="en-US" dirty="0"/>
          </a:p>
        </p:txBody>
      </p:sp>
    </p:spTree>
    <p:extLst>
      <p:ext uri="{BB962C8B-B14F-4D97-AF65-F5344CB8AC3E}">
        <p14:creationId xmlns:p14="http://schemas.microsoft.com/office/powerpoint/2010/main" val="3794111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2427990-AACA-AB07-9024-ADC44C947C2B}"/>
              </a:ext>
            </a:extLst>
          </p:cNvPr>
          <p:cNvSpPr>
            <a:spLocks noGrp="1"/>
          </p:cNvSpPr>
          <p:nvPr>
            <p:ph idx="1"/>
          </p:nvPr>
        </p:nvSpPr>
        <p:spPr/>
        <p:txBody>
          <a:bodyPr>
            <a:normAutofit/>
          </a:bodyPr>
          <a:lstStyle/>
          <a:p>
            <a:pPr marL="0" indent="0">
              <a:buNone/>
            </a:pPr>
            <a:endParaRPr kumimoji="1" lang="en-US" altLang="zh-CN" dirty="0">
              <a:solidFill>
                <a:schemeClr val="tx1"/>
              </a:solidFill>
            </a:endParaRPr>
          </a:p>
          <a:p>
            <a:r>
              <a:rPr kumimoji="1" lang="en-US" altLang="zh-CN" dirty="0">
                <a:solidFill>
                  <a:schemeClr val="tx1"/>
                </a:solidFill>
              </a:rPr>
              <a:t>Flooding: </a:t>
            </a:r>
            <a:r>
              <a:rPr kumimoji="1" lang="en-US" altLang="zh-CN" dirty="0" err="1">
                <a:solidFill>
                  <a:schemeClr val="tx1"/>
                </a:solidFill>
              </a:rPr>
              <a:t>BlueFlood</a:t>
            </a:r>
            <a:r>
              <a:rPr kumimoji="1" lang="en-US" altLang="zh-CN" dirty="0">
                <a:solidFill>
                  <a:schemeClr val="tx1"/>
                </a:solidFill>
              </a:rPr>
              <a:t> [1]</a:t>
            </a:r>
          </a:p>
          <a:p>
            <a:pPr marL="0" indent="0">
              <a:buNone/>
            </a:pPr>
            <a:r>
              <a:rPr kumimoji="1" lang="en-US" altLang="zh-CN" dirty="0">
                <a:solidFill>
                  <a:schemeClr val="tx1"/>
                </a:solidFill>
              </a:rPr>
              <a:t>We implement our practical IGE scheme on </a:t>
            </a:r>
            <a:r>
              <a:rPr kumimoji="1" lang="en-US" altLang="zh-CN" dirty="0" err="1">
                <a:solidFill>
                  <a:schemeClr val="tx1"/>
                </a:solidFill>
              </a:rPr>
              <a:t>BlueFlood</a:t>
            </a:r>
            <a:r>
              <a:rPr kumimoji="1" lang="en-US" altLang="zh-CN" dirty="0">
                <a:solidFill>
                  <a:schemeClr val="tx1"/>
                </a:solidFill>
              </a:rPr>
              <a:t>, a flooding protocol upon Contiki OS. </a:t>
            </a:r>
          </a:p>
        </p:txBody>
      </p:sp>
      <p:sp>
        <p:nvSpPr>
          <p:cNvPr id="3" name="标题 2">
            <a:extLst>
              <a:ext uri="{FF2B5EF4-FFF2-40B4-BE49-F238E27FC236}">
                <a16:creationId xmlns:a16="http://schemas.microsoft.com/office/drawing/2014/main" id="{A9AEAB99-E23B-BAB5-92DC-78A26FCDFE42}"/>
              </a:ext>
            </a:extLst>
          </p:cNvPr>
          <p:cNvSpPr>
            <a:spLocks noGrp="1"/>
          </p:cNvSpPr>
          <p:nvPr>
            <p:ph type="title"/>
          </p:nvPr>
        </p:nvSpPr>
        <p:spPr/>
        <p:txBody>
          <a:bodyPr/>
          <a:lstStyle/>
          <a:p>
            <a:r>
              <a:rPr kumimoji="1" lang="en-US" altLang="zh-CN" dirty="0"/>
              <a:t>Possible confusions</a:t>
            </a:r>
            <a:endParaRPr kumimoji="1" lang="zh-CN" altLang="en-US" dirty="0"/>
          </a:p>
        </p:txBody>
      </p:sp>
      <p:sp>
        <p:nvSpPr>
          <p:cNvPr id="4" name="文本框 3">
            <a:extLst>
              <a:ext uri="{FF2B5EF4-FFF2-40B4-BE49-F238E27FC236}">
                <a16:creationId xmlns:a16="http://schemas.microsoft.com/office/drawing/2014/main" id="{273662B0-CA8C-40EF-806A-D270F130042E}"/>
              </a:ext>
            </a:extLst>
          </p:cNvPr>
          <p:cNvSpPr txBox="1"/>
          <p:nvPr/>
        </p:nvSpPr>
        <p:spPr>
          <a:xfrm>
            <a:off x="595808" y="5715000"/>
            <a:ext cx="10972800" cy="646331"/>
          </a:xfrm>
          <a:prstGeom prst="rect">
            <a:avLst/>
          </a:prstGeom>
          <a:noFill/>
        </p:spPr>
        <p:txBody>
          <a:bodyPr wrap="square" rtlCol="0">
            <a:spAutoFit/>
          </a:bodyPr>
          <a:lstStyle/>
          <a:p>
            <a:r>
              <a:rPr lang="en-US" altLang="zh-CN" b="0" i="0" dirty="0">
                <a:solidFill>
                  <a:schemeClr val="bg1">
                    <a:lumMod val="50000"/>
                  </a:schemeClr>
                </a:solidFill>
                <a:effectLst/>
                <a:latin typeface="Arial" panose="020B0604020202020204" pitchFamily="34" charset="0"/>
              </a:rPr>
              <a:t>[1] B. Al </a:t>
            </a:r>
            <a:r>
              <a:rPr lang="en-US" altLang="zh-CN" b="0" i="0" dirty="0" err="1">
                <a:solidFill>
                  <a:schemeClr val="bg1">
                    <a:lumMod val="50000"/>
                  </a:schemeClr>
                </a:solidFill>
                <a:effectLst/>
                <a:latin typeface="Arial" panose="020B0604020202020204" pitchFamily="34" charset="0"/>
              </a:rPr>
              <a:t>Nahas</a:t>
            </a:r>
            <a:r>
              <a:rPr lang="en-US" altLang="zh-CN" b="0" i="0" dirty="0">
                <a:solidFill>
                  <a:schemeClr val="bg1">
                    <a:lumMod val="50000"/>
                  </a:schemeClr>
                </a:solidFill>
                <a:effectLst/>
                <a:latin typeface="Arial" panose="020B0604020202020204" pitchFamily="34" charset="0"/>
              </a:rPr>
              <a:t>, S. </a:t>
            </a:r>
            <a:r>
              <a:rPr lang="en-US" altLang="zh-CN" b="0" i="0" dirty="0" err="1">
                <a:solidFill>
                  <a:schemeClr val="bg1">
                    <a:lumMod val="50000"/>
                  </a:schemeClr>
                </a:solidFill>
                <a:effectLst/>
                <a:latin typeface="Arial" panose="020B0604020202020204" pitchFamily="34" charset="0"/>
              </a:rPr>
              <a:t>Duquennoy</a:t>
            </a:r>
            <a:r>
              <a:rPr lang="en-US" altLang="zh-CN" b="0" i="0" dirty="0">
                <a:solidFill>
                  <a:schemeClr val="bg1">
                    <a:lumMod val="50000"/>
                  </a:schemeClr>
                </a:solidFill>
                <a:effectLst/>
                <a:latin typeface="Arial" panose="020B0604020202020204" pitchFamily="34" charset="0"/>
              </a:rPr>
              <a:t>, and O. </a:t>
            </a:r>
            <a:r>
              <a:rPr lang="en-US" altLang="zh-CN" b="0" i="0" dirty="0" err="1">
                <a:solidFill>
                  <a:schemeClr val="bg1">
                    <a:lumMod val="50000"/>
                  </a:schemeClr>
                </a:solidFill>
                <a:effectLst/>
                <a:latin typeface="Arial" panose="020B0604020202020204" pitchFamily="34" charset="0"/>
              </a:rPr>
              <a:t>Landsiedel</a:t>
            </a:r>
            <a:r>
              <a:rPr lang="en-US" altLang="zh-CN" b="0" i="0" dirty="0">
                <a:solidFill>
                  <a:schemeClr val="bg1">
                    <a:lumMod val="50000"/>
                  </a:schemeClr>
                </a:solidFill>
                <a:effectLst/>
                <a:latin typeface="Arial" panose="020B0604020202020204" pitchFamily="34" charset="0"/>
              </a:rPr>
              <a:t>. Concurrent transmissions for multi-hop </a:t>
            </a:r>
            <a:r>
              <a:rPr lang="en-US" altLang="zh-CN" dirty="0">
                <a:solidFill>
                  <a:schemeClr val="bg1">
                    <a:lumMod val="50000"/>
                  </a:schemeClr>
                </a:solidFill>
                <a:latin typeface="Arial" panose="020B0604020202020204" pitchFamily="34" charset="0"/>
              </a:rPr>
              <a:t>B</a:t>
            </a:r>
            <a:r>
              <a:rPr lang="en-US" altLang="zh-CN" b="0" i="0" dirty="0">
                <a:solidFill>
                  <a:schemeClr val="bg1">
                    <a:lumMod val="50000"/>
                  </a:schemeClr>
                </a:solidFill>
                <a:effectLst/>
                <a:latin typeface="Arial" panose="020B0604020202020204" pitchFamily="34" charset="0"/>
              </a:rPr>
              <a:t>luetooth 5. In EWSN’19, pages 130–141, 2019</a:t>
            </a:r>
            <a:endParaRPr lang="zh-CN" altLang="en-US" dirty="0">
              <a:solidFill>
                <a:schemeClr val="bg1">
                  <a:lumMod val="50000"/>
                </a:schemeClr>
              </a:solidFill>
            </a:endParaRPr>
          </a:p>
        </p:txBody>
      </p:sp>
    </p:spTree>
    <p:extLst>
      <p:ext uri="{BB962C8B-B14F-4D97-AF65-F5344CB8AC3E}">
        <p14:creationId xmlns:p14="http://schemas.microsoft.com/office/powerpoint/2010/main" val="4276434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2427990-AACA-AB07-9024-ADC44C947C2B}"/>
              </a:ext>
            </a:extLst>
          </p:cNvPr>
          <p:cNvSpPr>
            <a:spLocks noGrp="1"/>
          </p:cNvSpPr>
          <p:nvPr>
            <p:ph idx="1"/>
          </p:nvPr>
        </p:nvSpPr>
        <p:spPr/>
        <p:txBody>
          <a:bodyPr>
            <a:normAutofit fontScale="85000" lnSpcReduction="20000"/>
          </a:bodyPr>
          <a:lstStyle/>
          <a:p>
            <a:r>
              <a:rPr kumimoji="1" lang="en-US" altLang="zh-CN" b="1" dirty="0">
                <a:solidFill>
                  <a:schemeClr val="tx1"/>
                </a:solidFill>
              </a:rPr>
              <a:t>Overhead of IGE </a:t>
            </a:r>
            <a:r>
              <a:rPr kumimoji="1" lang="en-US" altLang="zh-CN" dirty="0">
                <a:solidFill>
                  <a:schemeClr val="tx1"/>
                </a:solidFill>
              </a:rPr>
              <a:t>:</a:t>
            </a:r>
          </a:p>
          <a:p>
            <a:pPr lvl="1"/>
            <a:r>
              <a:rPr kumimoji="1" lang="en-US" altLang="zh-CN" dirty="0">
                <a:solidFill>
                  <a:schemeClr val="tx1"/>
                </a:solidFill>
              </a:rPr>
              <a:t>How the tx powers are distributed?</a:t>
            </a:r>
          </a:p>
          <a:p>
            <a:pPr lvl="1"/>
            <a:r>
              <a:rPr kumimoji="1" lang="en-US" altLang="zh-CN" dirty="0">
                <a:solidFill>
                  <a:schemeClr val="tx1"/>
                </a:solidFill>
              </a:rPr>
              <a:t>How the rx powers are reported to the initiator? </a:t>
            </a:r>
          </a:p>
          <a:p>
            <a:pPr marL="0" indent="0">
              <a:buNone/>
            </a:pPr>
            <a:r>
              <a:rPr kumimoji="1" lang="en-US" altLang="zh-CN" dirty="0">
                <a:solidFill>
                  <a:schemeClr val="tx1"/>
                </a:solidFill>
              </a:rPr>
              <a:t>Both are collected in a </a:t>
            </a:r>
            <a:r>
              <a:rPr kumimoji="1" lang="en-US" altLang="zh-CN" b="1" dirty="0"/>
              <a:t>wired</a:t>
            </a:r>
            <a:r>
              <a:rPr kumimoji="1" lang="en-US" altLang="zh-CN" dirty="0">
                <a:solidFill>
                  <a:schemeClr val="tx1"/>
                </a:solidFill>
              </a:rPr>
              <a:t> way. </a:t>
            </a:r>
          </a:p>
          <a:p>
            <a:pPr marL="0" indent="0">
              <a:buNone/>
            </a:pPr>
            <a:r>
              <a:rPr kumimoji="1" lang="en-US" altLang="zh-CN" dirty="0">
                <a:solidFill>
                  <a:schemeClr val="tx1"/>
                </a:solidFill>
              </a:rPr>
              <a:t>Since our focus is on measurement for this paper, the overhead will be considered in the future work. </a:t>
            </a:r>
          </a:p>
          <a:p>
            <a:pPr marL="0" indent="0">
              <a:buNone/>
            </a:pPr>
            <a:endParaRPr kumimoji="1" lang="en-US" altLang="zh-CN" dirty="0">
              <a:solidFill>
                <a:schemeClr val="tx1"/>
              </a:solidFill>
            </a:endParaRPr>
          </a:p>
          <a:p>
            <a:r>
              <a:rPr kumimoji="1" lang="en-US" altLang="zh-CN" b="1" dirty="0">
                <a:solidFill>
                  <a:schemeClr val="tx1"/>
                </a:solidFill>
              </a:rPr>
              <a:t>Scalability?</a:t>
            </a:r>
          </a:p>
          <a:p>
            <a:pPr marL="0" indent="0">
              <a:buNone/>
            </a:pPr>
            <a:r>
              <a:rPr kumimoji="1" lang="en-US" altLang="zh-CN" dirty="0">
                <a:solidFill>
                  <a:schemeClr val="tx1"/>
                </a:solidFill>
              </a:rPr>
              <a:t>We will perform experiments on larger scale testbeds in the future. Feel free to follow up our work. </a:t>
            </a:r>
          </a:p>
          <a:p>
            <a:pPr marL="0" indent="0">
              <a:buNone/>
            </a:pPr>
            <a:endParaRPr kumimoji="1" lang="en-US" altLang="zh-CN" dirty="0">
              <a:solidFill>
                <a:schemeClr val="tx1"/>
              </a:solidFill>
            </a:endParaRPr>
          </a:p>
          <a:p>
            <a:r>
              <a:rPr kumimoji="1" lang="en-US" altLang="zh-CN" b="1" dirty="0">
                <a:solidFill>
                  <a:schemeClr val="tx1"/>
                </a:solidFill>
              </a:rPr>
              <a:t>Channel</a:t>
            </a:r>
            <a:r>
              <a:rPr kumimoji="1" lang="en-US" altLang="zh-CN" dirty="0">
                <a:solidFill>
                  <a:schemeClr val="tx1"/>
                </a:solidFill>
              </a:rPr>
              <a:t>: channel 37, 2402 MHz</a:t>
            </a:r>
          </a:p>
          <a:p>
            <a:endParaRPr kumimoji="1" lang="zh-CN" altLang="en-US" dirty="0">
              <a:solidFill>
                <a:schemeClr val="tx1"/>
              </a:solidFill>
            </a:endParaRPr>
          </a:p>
        </p:txBody>
      </p:sp>
      <p:sp>
        <p:nvSpPr>
          <p:cNvPr id="3" name="标题 2">
            <a:extLst>
              <a:ext uri="{FF2B5EF4-FFF2-40B4-BE49-F238E27FC236}">
                <a16:creationId xmlns:a16="http://schemas.microsoft.com/office/drawing/2014/main" id="{A9AEAB99-E23B-BAB5-92DC-78A26FCDFE42}"/>
              </a:ext>
            </a:extLst>
          </p:cNvPr>
          <p:cNvSpPr>
            <a:spLocks noGrp="1"/>
          </p:cNvSpPr>
          <p:nvPr>
            <p:ph type="title"/>
          </p:nvPr>
        </p:nvSpPr>
        <p:spPr/>
        <p:txBody>
          <a:bodyPr/>
          <a:lstStyle/>
          <a:p>
            <a:r>
              <a:rPr kumimoji="1" lang="en-US" altLang="zh-CN" dirty="0"/>
              <a:t>Possible confusions</a:t>
            </a:r>
            <a:endParaRPr kumimoji="1" lang="zh-CN" altLang="en-US" dirty="0"/>
          </a:p>
        </p:txBody>
      </p:sp>
    </p:spTree>
    <p:extLst>
      <p:ext uri="{BB962C8B-B14F-4D97-AF65-F5344CB8AC3E}">
        <p14:creationId xmlns:p14="http://schemas.microsoft.com/office/powerpoint/2010/main" val="3825213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altLang="zh-CN" dirty="0"/>
              <a:t>Accuracy of IGE on our testbed</a:t>
            </a:r>
          </a:p>
        </p:txBody>
      </p:sp>
      <p:pic>
        <p:nvPicPr>
          <p:cNvPr id="6" name="Picture 5" descr="h_error_vs_eq_number_testbed"/>
          <p:cNvPicPr>
            <a:picLocks noChangeAspect="1"/>
          </p:cNvPicPr>
          <p:nvPr/>
        </p:nvPicPr>
        <p:blipFill>
          <a:blip r:embed="rId3"/>
          <a:stretch>
            <a:fillRect/>
          </a:stretch>
        </p:blipFill>
        <p:spPr>
          <a:xfrm>
            <a:off x="2650172" y="1540577"/>
            <a:ext cx="6891655" cy="2310130"/>
          </a:xfrm>
          <a:prstGeom prst="rect">
            <a:avLst/>
          </a:prstGeom>
        </p:spPr>
      </p:pic>
      <p:sp>
        <p:nvSpPr>
          <p:cNvPr id="14" name="矩形 10">
            <a:extLst>
              <a:ext uri="{FF2B5EF4-FFF2-40B4-BE49-F238E27FC236}">
                <a16:creationId xmlns:a16="http://schemas.microsoft.com/office/drawing/2014/main" id="{747E9D5F-4255-0C8C-188D-12467F1AB7CB}"/>
              </a:ext>
            </a:extLst>
          </p:cNvPr>
          <p:cNvSpPr/>
          <p:nvPr/>
        </p:nvSpPr>
        <p:spPr>
          <a:xfrm>
            <a:off x="1600199" y="4267200"/>
            <a:ext cx="8991600" cy="638944"/>
          </a:xfrm>
          <a:prstGeom prst="roundRect">
            <a:avLst>
              <a:gd name="adj" fmla="val 6604"/>
            </a:avLst>
          </a:prstGeom>
          <a:solidFill>
            <a:srgbClr val="003D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342900" lvl="0" indent="-342900">
              <a:buClrTx/>
              <a:buSzTx/>
              <a:buFont typeface="Arial" panose="020B0604020202020204" pitchFamily="34" charset="0"/>
              <a:buChar char="•"/>
            </a:pPr>
            <a:r>
              <a:rPr lang="en-US" altLang="zh-CN" sz="2400" b="1" dirty="0">
                <a:solidFill>
                  <a:schemeClr val="bg1"/>
                </a:solidFill>
                <a:sym typeface="+mn-ea"/>
              </a:rPr>
              <a:t>Channel gain error decreases as the tx power vectors increases.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a:extLst>
              <a:ext uri="{FF2B5EF4-FFF2-40B4-BE49-F238E27FC236}">
                <a16:creationId xmlns:a16="http://schemas.microsoft.com/office/drawing/2014/main" id="{8BB0D110-5255-1987-1213-A5AEC4D25045}"/>
              </a:ext>
            </a:extLst>
          </p:cNvPr>
          <p:cNvSpPr/>
          <p:nvPr/>
        </p:nvSpPr>
        <p:spPr>
          <a:xfrm>
            <a:off x="7585252" y="1746744"/>
            <a:ext cx="4436214" cy="2130312"/>
          </a:xfrm>
          <a:prstGeom prst="roundRect">
            <a:avLst/>
          </a:prstGeom>
          <a:noFill/>
          <a:ln w="28575">
            <a:solidFill>
              <a:srgbClr val="003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标题 2"/>
          <p:cNvSpPr>
            <a:spLocks noGrp="1"/>
          </p:cNvSpPr>
          <p:nvPr>
            <p:ph type="title"/>
          </p:nvPr>
        </p:nvSpPr>
        <p:spPr>
          <a:xfrm>
            <a:off x="623392" y="228600"/>
            <a:ext cx="9601067" cy="638944"/>
          </a:xfrm>
        </p:spPr>
        <p:txBody>
          <a:bodyPr>
            <a:normAutofit fontScale="90000"/>
          </a:bodyPr>
          <a:lstStyle/>
          <a:p>
            <a:r>
              <a:rPr lang="en-US" altLang="zh-CN" dirty="0"/>
              <a:t>Challenges for Interference Graph Estimation (IGE)</a:t>
            </a:r>
            <a:br>
              <a:rPr lang="en-US" altLang="zh-CN" dirty="0"/>
            </a:br>
            <a:r>
              <a:rPr lang="en-US" altLang="zh-CN" dirty="0"/>
              <a:t>in Wireless Sensor Networks </a:t>
            </a:r>
          </a:p>
        </p:txBody>
      </p:sp>
      <p:sp>
        <p:nvSpPr>
          <p:cNvPr id="2" name="TextBox 29"/>
          <p:cNvSpPr txBox="1"/>
          <p:nvPr/>
        </p:nvSpPr>
        <p:spPr>
          <a:xfrm>
            <a:off x="623570" y="1520825"/>
            <a:ext cx="6398983" cy="1384995"/>
          </a:xfrm>
          <a:prstGeom prst="rect">
            <a:avLst/>
          </a:prstGeom>
          <a:noFill/>
        </p:spPr>
        <p:txBody>
          <a:bodyPr wrap="square">
            <a:spAutoFit/>
          </a:bodyPr>
          <a:lstStyle/>
          <a:p>
            <a:pPr algn="l">
              <a:lnSpc>
                <a:spcPct val="100000"/>
              </a:lnSpc>
            </a:pPr>
            <a:r>
              <a:rPr lang="en-US" altLang="zh-CN" sz="2800" b="1" dirty="0">
                <a:solidFill>
                  <a:srgbClr val="003D7F"/>
                </a:solidFill>
                <a:ea typeface="黑体" panose="02010609060101010101" pitchFamily="49" charset="-122"/>
              </a:rPr>
              <a:t>High measurement </a:t>
            </a:r>
            <a:r>
              <a:rPr lang="en-US" altLang="zh-CN" sz="2800" b="1" dirty="0">
                <a:solidFill>
                  <a:srgbClr val="003D7F"/>
                </a:solidFill>
                <a:ea typeface="黑体" panose="02010609060101010101" pitchFamily="49" charset="-122"/>
                <a:sym typeface="+mn-ea"/>
              </a:rPr>
              <a:t>cost of traditional IGE</a:t>
            </a:r>
          </a:p>
          <a:p>
            <a:pPr marL="457200" indent="-457200">
              <a:buFont typeface="Arial" panose="020B0604020202020204" pitchFamily="34" charset="0"/>
              <a:buChar char="•"/>
            </a:pPr>
            <a:r>
              <a:rPr lang="en-US" altLang="zh-CN" sz="2800" dirty="0">
                <a:ea typeface="黑体" panose="02010609060101010101" pitchFamily="49" charset="-122"/>
              </a:rPr>
              <a:t>Occupy extra time/frequency resources</a:t>
            </a:r>
            <a:endParaRPr lang="en-US" altLang="zh-CN" sz="2800" dirty="0">
              <a:solidFill>
                <a:schemeClr val="tx1"/>
              </a:solidFill>
              <a:ea typeface="黑体" panose="02010609060101010101" pitchFamily="49" charset="-122"/>
            </a:endParaRPr>
          </a:p>
          <a:p>
            <a:pPr marL="457200" indent="-457200" algn="l">
              <a:lnSpc>
                <a:spcPct val="100000"/>
              </a:lnSpc>
              <a:buFont typeface="Arial" panose="020B0604020202020204" pitchFamily="34" charset="0"/>
              <a:buChar char="•"/>
            </a:pPr>
            <a:r>
              <a:rPr lang="en-US" altLang="zh-CN" sz="2800" dirty="0">
                <a:solidFill>
                  <a:schemeClr val="tx1"/>
                </a:solidFill>
                <a:ea typeface="黑体" panose="02010609060101010101" pitchFamily="49" charset="-122"/>
              </a:rPr>
              <a:t>Delay data transmission</a:t>
            </a:r>
          </a:p>
        </p:txBody>
      </p:sp>
      <p:sp>
        <p:nvSpPr>
          <p:cNvPr id="7" name="Oval 6"/>
          <p:cNvSpPr/>
          <p:nvPr/>
        </p:nvSpPr>
        <p:spPr>
          <a:xfrm>
            <a:off x="2683510" y="3762754"/>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78113" y="3352530"/>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72687" y="3603276"/>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69746" y="4316697"/>
            <a:ext cx="213038" cy="215358"/>
          </a:xfrm>
          <a:prstGeom prst="ellipse">
            <a:avLst/>
          </a:prstGeom>
          <a:solidFill>
            <a:srgbClr val="FFC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a:stCxn id="7" idx="6"/>
            <a:endCxn id="10" idx="2"/>
          </p:cNvCxnSpPr>
          <p:nvPr/>
        </p:nvCxnSpPr>
        <p:spPr>
          <a:xfrm>
            <a:off x="2896548" y="3870433"/>
            <a:ext cx="1173198" cy="553943"/>
          </a:xfrm>
          <a:prstGeom prst="straightConnector1">
            <a:avLst/>
          </a:prstGeom>
          <a:ln w="19050">
            <a:solidFill>
              <a:srgbClr val="4A7EBC"/>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6"/>
            <a:endCxn id="8" idx="2"/>
          </p:cNvCxnSpPr>
          <p:nvPr/>
        </p:nvCxnSpPr>
        <p:spPr>
          <a:xfrm flipV="1">
            <a:off x="2895913" y="3460858"/>
            <a:ext cx="882015" cy="410210"/>
          </a:xfrm>
          <a:prstGeom prst="straightConnector1">
            <a:avLst/>
          </a:prstGeom>
          <a:ln w="19050">
            <a:solidFill>
              <a:srgbClr val="4A7EBC"/>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6"/>
            <a:endCxn id="9" idx="2"/>
          </p:cNvCxnSpPr>
          <p:nvPr/>
        </p:nvCxnSpPr>
        <p:spPr>
          <a:xfrm flipV="1">
            <a:off x="2896548" y="3710955"/>
            <a:ext cx="1976139" cy="159478"/>
          </a:xfrm>
          <a:prstGeom prst="straightConnector1">
            <a:avLst/>
          </a:prstGeom>
          <a:ln w="19050">
            <a:solidFill>
              <a:srgbClr val="4A7EBC"/>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2"/>
            <a:endCxn id="8" idx="6"/>
          </p:cNvCxnSpPr>
          <p:nvPr/>
        </p:nvCxnSpPr>
        <p:spPr>
          <a:xfrm flipH="1" flipV="1">
            <a:off x="3990672" y="3460765"/>
            <a:ext cx="882015" cy="250190"/>
          </a:xfrm>
          <a:prstGeom prst="straightConnector1">
            <a:avLst/>
          </a:prstGeom>
          <a:ln w="22225">
            <a:solidFill>
              <a:srgbClr val="4A7EB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p:cNvCxnSpPr>
          <p:nvPr/>
        </p:nvCxnSpPr>
        <p:spPr>
          <a:xfrm flipH="1">
            <a:off x="2945087" y="3787096"/>
            <a:ext cx="1958799" cy="107842"/>
          </a:xfrm>
          <a:prstGeom prst="straightConnector1">
            <a:avLst/>
          </a:prstGeom>
          <a:ln w="22225">
            <a:solidFill>
              <a:srgbClr val="4A7EBC"/>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0" idx="7"/>
          </p:cNvCxnSpPr>
          <p:nvPr/>
        </p:nvCxnSpPr>
        <p:spPr>
          <a:xfrm flipH="1">
            <a:off x="4251585" y="3787096"/>
            <a:ext cx="652301" cy="561139"/>
          </a:xfrm>
          <a:prstGeom prst="straightConnector1">
            <a:avLst/>
          </a:prstGeom>
          <a:ln w="22225">
            <a:solidFill>
              <a:srgbClr val="4A7EBC"/>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p:cNvSpPr txBox="1"/>
              <p:nvPr/>
            </p:nvSpPr>
            <p:spPr>
              <a:xfrm>
                <a:off x="1732280" y="5005705"/>
                <a:ext cx="4315460" cy="411480"/>
              </a:xfrm>
              <a:prstGeom prst="rect">
                <a:avLst/>
              </a:prstGeom>
              <a:noFill/>
            </p:spPr>
            <p:txBody>
              <a:bodyPr wrap="square" rtlCol="0">
                <a:spAutoFit/>
              </a:bodyPr>
              <a:lstStyle/>
              <a:p>
                <a:r>
                  <a:rPr lang="en-US" altLang="zh-CN" sz="2000" dirty="0">
                    <a:sym typeface="+mn-ea"/>
                  </a:rPr>
                  <a:t>Network scale</a:t>
                </a:r>
                <a:r>
                  <a:rPr lang="zh-CN" altLang="en-US" sz="2000" dirty="0">
                    <a:sym typeface="+mn-ea"/>
                  </a:rPr>
                  <a:t>：</a:t>
                </a:r>
                <a14:m>
                  <m:oMath xmlns:m="http://schemas.openxmlformats.org/officeDocument/2006/math">
                    <m:r>
                      <a:rPr lang="en-US" altLang="zh-CN" sz="2000" i="1" dirty="0">
                        <a:latin typeface="Cambria Math" panose="02040503050406030204" pitchFamily="18" charset="0"/>
                        <a:cs typeface="Cambria Math" panose="02040503050406030204" pitchFamily="18" charset="0"/>
                      </a:rPr>
                      <m:t>𝑁</m:t>
                    </m:r>
                  </m:oMath>
                </a14:m>
                <a:r>
                  <a:rPr lang="en-US" altLang="zh-CN" sz="2000" dirty="0">
                    <a:sym typeface="+mn-ea"/>
                  </a:rPr>
                  <a:t> ,  Link scale</a:t>
                </a:r>
                <a:r>
                  <a:rPr lang="zh-CN" altLang="en-US" sz="2000" dirty="0">
                    <a:sym typeface="+mn-ea"/>
                  </a:rPr>
                  <a:t>：</a:t>
                </a:r>
                <a14:m>
                  <m:oMath xmlns:m="http://schemas.openxmlformats.org/officeDocument/2006/math">
                    <m:r>
                      <a:rPr lang="en-US" altLang="zh-CN" sz="2000" i="1" dirty="0">
                        <a:latin typeface="Cambria Math" panose="02040503050406030204" pitchFamily="18" charset="0"/>
                        <a:cs typeface="Cambria Math" panose="02040503050406030204" pitchFamily="18" charset="0"/>
                      </a:rPr>
                      <m:t>𝑂</m:t>
                    </m:r>
                    <m:r>
                      <a:rPr lang="en-US" altLang="zh-CN" sz="2000" i="1" dirty="0">
                        <a:latin typeface="Cambria Math" panose="02040503050406030204" pitchFamily="18" charset="0"/>
                        <a:cs typeface="Cambria Math" panose="02040503050406030204" pitchFamily="18" charset="0"/>
                      </a:rPr>
                      <m:t>(</m:t>
                    </m:r>
                    <m:sSup>
                      <m:sSupPr>
                        <m:ctrlPr>
                          <a:rPr lang="en-US" altLang="zh-CN" sz="2000" i="1" dirty="0">
                            <a:latin typeface="Cambria Math" panose="02040503050406030204" pitchFamily="18" charset="0"/>
                            <a:cs typeface="Cambria Math" panose="02040503050406030204" pitchFamily="18" charset="0"/>
                          </a:rPr>
                        </m:ctrlPr>
                      </m:sSupPr>
                      <m:e>
                        <m:r>
                          <a:rPr lang="en-US" altLang="zh-CN" sz="2000" i="1" dirty="0">
                            <a:latin typeface="Cambria Math" panose="02040503050406030204" pitchFamily="18" charset="0"/>
                            <a:cs typeface="Cambria Math" panose="02040503050406030204" pitchFamily="18" charset="0"/>
                          </a:rPr>
                          <m:t>𝑁</m:t>
                        </m:r>
                      </m:e>
                      <m:sup>
                        <m:r>
                          <a:rPr lang="en-US" altLang="zh-CN" sz="2000" i="1" dirty="0">
                            <a:latin typeface="Cambria Math" panose="02040503050406030204" pitchFamily="18" charset="0"/>
                            <a:cs typeface="Cambria Math" panose="02040503050406030204" pitchFamily="18" charset="0"/>
                          </a:rPr>
                          <m:t>2</m:t>
                        </m:r>
                      </m:sup>
                    </m:sSup>
                    <m:r>
                      <a:rPr lang="en-US" altLang="zh-CN" sz="2000" i="1" dirty="0">
                        <a:latin typeface="Cambria Math" panose="02040503050406030204" pitchFamily="18" charset="0"/>
                        <a:cs typeface="Cambria Math" panose="02040503050406030204" pitchFamily="18" charset="0"/>
                      </a:rPr>
                      <m:t>)</m:t>
                    </m:r>
                  </m:oMath>
                </a14:m>
                <a:r>
                  <a:rPr lang="en-US" sz="2000" dirty="0">
                    <a:sym typeface="+mn-ea"/>
                  </a:rPr>
                  <a:t> </a:t>
                </a:r>
                <a:endParaRPr lang="en-US" sz="2000" dirty="0"/>
              </a:p>
            </p:txBody>
          </p:sp>
        </mc:Choice>
        <mc:Fallback xmlns="">
          <p:sp>
            <p:nvSpPr>
              <p:cNvPr id="95" name="TextBox 94"/>
              <p:cNvSpPr txBox="1">
                <a:spLocks noRot="1" noChangeAspect="1" noMove="1" noResize="1" noEditPoints="1" noAdjustHandles="1" noChangeArrowheads="1" noChangeShapeType="1" noTextEdit="1"/>
              </p:cNvSpPr>
              <p:nvPr/>
            </p:nvSpPr>
            <p:spPr>
              <a:xfrm>
                <a:off x="1732280" y="5005705"/>
                <a:ext cx="4315460" cy="411480"/>
              </a:xfrm>
              <a:prstGeom prst="rect">
                <a:avLst/>
              </a:prstGeom>
              <a:blipFill>
                <a:blip r:embed="rId3"/>
                <a:stretch>
                  <a:fillRect l="-1466" t="-15152" b="-212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1235710" y="5462905"/>
                <a:ext cx="5317490" cy="480695"/>
              </a:xfrm>
              <a:prstGeom prst="rect">
                <a:avLst/>
              </a:prstGeom>
              <a:noFill/>
            </p:spPr>
            <p:txBody>
              <a:bodyPr wrap="square" rtlCol="0">
                <a:spAutoFit/>
              </a:bodyPr>
              <a:lstStyle/>
              <a:p>
                <a14:m>
                  <m:oMath xmlns:m="http://schemas.openxmlformats.org/officeDocument/2006/math">
                    <m:box>
                      <m:boxPr>
                        <m:noBreak m:val="on"/>
                        <m:ctrlPr>
                          <a:rPr lang="en-US" altLang="zh-CN" sz="2000" b="1" i="1" dirty="0">
                            <a:latin typeface="Cambria Math" panose="02040503050406030204" pitchFamily="18" charset="0"/>
                            <a:cs typeface="Cambria Math" panose="02040503050406030204" pitchFamily="18" charset="0"/>
                            <a:sym typeface="+mn-ea"/>
                          </a:rPr>
                        </m:ctrlPr>
                      </m:boxPr>
                      <m:e>
                        <m:groupChr>
                          <m:groupChrPr>
                            <m:chr m:val="⇒"/>
                            <m:vertJc m:val="bot"/>
                            <m:ctrlPr>
                              <a:rPr lang="en-US" altLang="zh-CN" sz="2000" b="1" i="1" dirty="0">
                                <a:latin typeface="Cambria Math" panose="02040503050406030204" pitchFamily="18" charset="0"/>
                                <a:cs typeface="Cambria Math" panose="02040503050406030204" pitchFamily="18" charset="0"/>
                                <a:sym typeface="+mn-ea"/>
                              </a:rPr>
                            </m:ctrlPr>
                          </m:groupChrPr>
                          <m:e>
                            <m:r>
                              <a:rPr lang="en-US" altLang="zh-CN" sz="2000" b="1" i="1" dirty="0">
                                <a:latin typeface="Cambria Math" panose="02040503050406030204" pitchFamily="18" charset="0"/>
                                <a:cs typeface="Cambria Math" panose="02040503050406030204" pitchFamily="18" charset="0"/>
                                <a:sym typeface="+mn-ea"/>
                              </a:rPr>
                              <m:t> </m:t>
                            </m:r>
                          </m:e>
                        </m:groupChr>
                      </m:e>
                    </m:box>
                  </m:oMath>
                </a14:m>
                <a:r>
                  <a:rPr lang="en-US" altLang="zh-CN" sz="2000" b="1" dirty="0">
                    <a:sym typeface="+mn-ea"/>
                  </a:rPr>
                  <a:t> Traditional measurement cost</a:t>
                </a:r>
                <a:r>
                  <a:rPr lang="zh-CN" altLang="en-US" sz="2000" b="1" dirty="0">
                    <a:sym typeface="+mn-ea"/>
                  </a:rPr>
                  <a:t>：</a:t>
                </a:r>
                <a14:m>
                  <m:oMath xmlns:m="http://schemas.openxmlformats.org/officeDocument/2006/math">
                    <m:r>
                      <a:rPr lang="en-US" altLang="zh-CN" sz="2000" b="1" i="1" dirty="0">
                        <a:solidFill>
                          <a:srgbClr val="003D7F"/>
                        </a:solidFill>
                        <a:latin typeface="Cambria Math" panose="02040503050406030204" pitchFamily="18" charset="0"/>
                        <a:cs typeface="Cambria Math" panose="02040503050406030204" pitchFamily="18" charset="0"/>
                      </a:rPr>
                      <m:t>𝑶</m:t>
                    </m:r>
                    <m:r>
                      <a:rPr lang="en-US" altLang="zh-CN" sz="2000" b="1" i="1" dirty="0">
                        <a:solidFill>
                          <a:srgbClr val="003D7F"/>
                        </a:solidFill>
                        <a:latin typeface="Cambria Math" panose="02040503050406030204" pitchFamily="18" charset="0"/>
                        <a:cs typeface="Cambria Math" panose="02040503050406030204" pitchFamily="18" charset="0"/>
                      </a:rPr>
                      <m:t>(</m:t>
                    </m:r>
                    <m:r>
                      <a:rPr lang="en-US" altLang="zh-CN" sz="2000" b="1" i="1" dirty="0">
                        <a:solidFill>
                          <a:srgbClr val="003D7F"/>
                        </a:solidFill>
                        <a:latin typeface="Cambria Math" panose="02040503050406030204" pitchFamily="18" charset="0"/>
                        <a:cs typeface="Cambria Math" panose="02040503050406030204" pitchFamily="18" charset="0"/>
                      </a:rPr>
                      <m:t>𝑵</m:t>
                    </m:r>
                    <m:r>
                      <a:rPr lang="en-US" altLang="zh-CN" sz="2000" b="1" i="1" dirty="0">
                        <a:solidFill>
                          <a:srgbClr val="003D7F"/>
                        </a:solidFill>
                        <a:latin typeface="Cambria Math" panose="02040503050406030204" pitchFamily="18" charset="0"/>
                        <a:cs typeface="Cambria Math" panose="02040503050406030204" pitchFamily="18" charset="0"/>
                      </a:rPr>
                      <m:t>)</m:t>
                    </m:r>
                  </m:oMath>
                </a14:m>
                <a:r>
                  <a:rPr lang="zh-CN" altLang="en-US" sz="2000" b="1" dirty="0">
                    <a:solidFill>
                      <a:srgbClr val="003D7F"/>
                    </a:solidFill>
                    <a:sym typeface="+mn-ea"/>
                  </a:rPr>
                  <a:t> </a:t>
                </a:r>
                <a:r>
                  <a:rPr lang="en-US" altLang="zh-CN" sz="2000" b="1" dirty="0">
                    <a:solidFill>
                      <a:srgbClr val="003D7F"/>
                    </a:solidFill>
                    <a:sym typeface="+mn-ea"/>
                  </a:rPr>
                  <a:t>slots</a:t>
                </a:r>
                <a:endParaRPr lang="en-US" sz="2000" dirty="0"/>
              </a:p>
            </p:txBody>
          </p:sp>
        </mc:Choice>
        <mc:Fallback xmlns="">
          <p:sp>
            <p:nvSpPr>
              <p:cNvPr id="97" name="TextBox 96"/>
              <p:cNvSpPr txBox="1">
                <a:spLocks noRot="1" noChangeAspect="1" noMove="1" noResize="1" noEditPoints="1" noAdjustHandles="1" noChangeArrowheads="1" noChangeShapeType="1" noTextEdit="1"/>
              </p:cNvSpPr>
              <p:nvPr/>
            </p:nvSpPr>
            <p:spPr>
              <a:xfrm>
                <a:off x="1235710" y="5462905"/>
                <a:ext cx="5317490" cy="480695"/>
              </a:xfrm>
              <a:prstGeom prst="rect">
                <a:avLst/>
              </a:prstGeom>
              <a:blipFill>
                <a:blip r:embed="rId4"/>
                <a:stretch>
                  <a:fillRect l="-3103" t="-35897" b="-487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61">
                <a:extLst>
                  <a:ext uri="{FF2B5EF4-FFF2-40B4-BE49-F238E27FC236}">
                    <a16:creationId xmlns:a16="http://schemas.microsoft.com/office/drawing/2014/main" id="{6752D49A-81E4-177A-9630-5054BE772486}"/>
                  </a:ext>
                </a:extLst>
              </p:cNvPr>
              <p:cNvSpPr/>
              <p:nvPr/>
            </p:nvSpPr>
            <p:spPr>
              <a:xfrm>
                <a:off x="0" y="4953000"/>
                <a:ext cx="12192000" cy="918210"/>
              </a:xfrm>
              <a:prstGeom prst="rect">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altLang="zh-CN" sz="3200" b="1" i="1" dirty="0">
                        <a:solidFill>
                          <a:schemeClr val="bg1"/>
                        </a:solidFill>
                        <a:latin typeface="Cambria Math" panose="02040503050406030204" pitchFamily="18" charset="0"/>
                        <a:cs typeface="Cambria Math" panose="02040503050406030204" pitchFamily="18" charset="0"/>
                      </a:rPr>
                      <m:t>𝑶</m:t>
                    </m:r>
                    <m:r>
                      <a:rPr lang="en-US" altLang="zh-CN" sz="3200" b="1" i="1" dirty="0">
                        <a:solidFill>
                          <a:schemeClr val="bg1"/>
                        </a:solidFill>
                        <a:latin typeface="Cambria Math" panose="02040503050406030204" pitchFamily="18" charset="0"/>
                        <a:cs typeface="Cambria Math" panose="02040503050406030204" pitchFamily="18" charset="0"/>
                      </a:rPr>
                      <m:t>(</m:t>
                    </m:r>
                    <m:r>
                      <a:rPr lang="en-US" altLang="zh-CN" sz="3200" b="1" i="1" dirty="0">
                        <a:solidFill>
                          <a:schemeClr val="bg1"/>
                        </a:solidFill>
                        <a:latin typeface="Cambria Math" panose="02040503050406030204" pitchFamily="18" charset="0"/>
                        <a:cs typeface="Cambria Math" panose="02040503050406030204" pitchFamily="18" charset="0"/>
                      </a:rPr>
                      <m:t>𝑵</m:t>
                    </m:r>
                    <m:r>
                      <a:rPr lang="en-US" altLang="zh-CN" sz="3200" b="1" i="1" dirty="0">
                        <a:solidFill>
                          <a:schemeClr val="bg1"/>
                        </a:solidFill>
                        <a:latin typeface="Cambria Math" panose="02040503050406030204" pitchFamily="18" charset="0"/>
                        <a:cs typeface="Cambria Math" panose="02040503050406030204" pitchFamily="18" charset="0"/>
                      </a:rPr>
                      <m:t>)</m:t>
                    </m:r>
                  </m:oMath>
                </a14:m>
                <a:r>
                  <a:rPr lang="zh-CN" altLang="en-US" sz="3200" b="1" dirty="0">
                    <a:solidFill>
                      <a:schemeClr val="bg1"/>
                    </a:solidFill>
                    <a:sym typeface="+mn-ea"/>
                  </a:rPr>
                  <a:t> </a:t>
                </a:r>
                <a:r>
                  <a:rPr lang="en-US" altLang="zh-CN" sz="3200" b="1" dirty="0">
                    <a:solidFill>
                      <a:schemeClr val="bg1"/>
                    </a:solidFill>
                    <a:sym typeface="+mn-ea"/>
                  </a:rPr>
                  <a:t>slots are too long for wireless sensor networks!</a:t>
                </a:r>
                <a:endParaRPr lang="en-US" altLang="zh-CN" sz="3200" b="1" dirty="0">
                  <a:solidFill>
                    <a:schemeClr val="bg1"/>
                  </a:solidFill>
                  <a:latin typeface="Arial" panose="020B0604020202020204" pitchFamily="34" charset="0"/>
                  <a:cs typeface="Arial" panose="020B0604020202020204" pitchFamily="34" charset="0"/>
                  <a:sym typeface="+mn-ea"/>
                </a:endParaRPr>
              </a:p>
            </p:txBody>
          </p:sp>
        </mc:Choice>
        <mc:Fallback xmlns="">
          <p:sp>
            <p:nvSpPr>
              <p:cNvPr id="4" name="矩形 61">
                <a:extLst>
                  <a:ext uri="{FF2B5EF4-FFF2-40B4-BE49-F238E27FC236}">
                    <a16:creationId xmlns:a16="http://schemas.microsoft.com/office/drawing/2014/main" id="{6752D49A-81E4-177A-9630-5054BE772486}"/>
                  </a:ext>
                </a:extLst>
              </p:cNvPr>
              <p:cNvSpPr>
                <a:spLocks noRot="1" noChangeAspect="1" noMove="1" noResize="1" noEditPoints="1" noAdjustHandles="1" noChangeArrowheads="1" noChangeShapeType="1" noTextEdit="1"/>
              </p:cNvSpPr>
              <p:nvPr/>
            </p:nvSpPr>
            <p:spPr>
              <a:xfrm>
                <a:off x="0" y="4953000"/>
                <a:ext cx="12192000" cy="918210"/>
              </a:xfrm>
              <a:prstGeom prst="rect">
                <a:avLst/>
              </a:prstGeom>
              <a:blipFill>
                <a:blip r:embed="rId5"/>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p:sp>
        <p:nvSpPr>
          <p:cNvPr id="17" name="TextBox 6">
            <a:extLst>
              <a:ext uri="{FF2B5EF4-FFF2-40B4-BE49-F238E27FC236}">
                <a16:creationId xmlns:a16="http://schemas.microsoft.com/office/drawing/2014/main" id="{9A602B7F-2F03-8E6B-607C-F15B5E99C5E3}"/>
              </a:ext>
            </a:extLst>
          </p:cNvPr>
          <p:cNvSpPr txBox="1"/>
          <p:nvPr/>
        </p:nvSpPr>
        <p:spPr>
          <a:xfrm>
            <a:off x="7738486" y="3192238"/>
            <a:ext cx="2168348" cy="646331"/>
          </a:xfrm>
          <a:prstGeom prst="rect">
            <a:avLst/>
          </a:prstGeom>
          <a:noFill/>
        </p:spPr>
        <p:txBody>
          <a:bodyPr wrap="square" rtlCol="0">
            <a:spAutoFit/>
          </a:bodyPr>
          <a:lstStyle/>
          <a:p>
            <a:r>
              <a:rPr lang="en-US" dirty="0"/>
              <a:t>Interference Graph </a:t>
            </a:r>
          </a:p>
          <a:p>
            <a:r>
              <a:rPr lang="en-US" b="1" dirty="0">
                <a:solidFill>
                  <a:srgbClr val="003D7F"/>
                </a:solidFill>
              </a:rPr>
              <a:t>Measurement</a:t>
            </a:r>
          </a:p>
        </p:txBody>
      </p:sp>
      <p:sp>
        <p:nvSpPr>
          <p:cNvPr id="18" name="TextBox 7">
            <a:extLst>
              <a:ext uri="{FF2B5EF4-FFF2-40B4-BE49-F238E27FC236}">
                <a16:creationId xmlns:a16="http://schemas.microsoft.com/office/drawing/2014/main" id="{7DD43382-9C18-04B6-0BB8-F805E0378FBA}"/>
              </a:ext>
            </a:extLst>
          </p:cNvPr>
          <p:cNvSpPr txBox="1"/>
          <p:nvPr/>
        </p:nvSpPr>
        <p:spPr>
          <a:xfrm>
            <a:off x="7626052" y="2055908"/>
            <a:ext cx="4457952" cy="584775"/>
          </a:xfrm>
          <a:prstGeom prst="rect">
            <a:avLst/>
          </a:prstGeom>
          <a:noFill/>
        </p:spPr>
        <p:txBody>
          <a:bodyPr wrap="none" rtlCol="0">
            <a:spAutoFit/>
          </a:bodyPr>
          <a:lstStyle/>
          <a:p>
            <a:pPr algn="ctr"/>
            <a:r>
              <a:rPr lang="en-US" sz="3200" dirty="0"/>
              <a:t>Interference Graph </a:t>
            </a:r>
            <a:r>
              <a:rPr lang="en-US" sz="3200" b="1" dirty="0">
                <a:solidFill>
                  <a:srgbClr val="003D7F"/>
                </a:solidFill>
              </a:rPr>
              <a:t>Usage</a:t>
            </a:r>
          </a:p>
        </p:txBody>
      </p:sp>
      <p:sp>
        <p:nvSpPr>
          <p:cNvPr id="19" name="文本框 18">
            <a:extLst>
              <a:ext uri="{FF2B5EF4-FFF2-40B4-BE49-F238E27FC236}">
                <a16:creationId xmlns:a16="http://schemas.microsoft.com/office/drawing/2014/main" id="{518F8ABA-7013-973F-B4D2-5DFBD0F93BC2}"/>
              </a:ext>
            </a:extLst>
          </p:cNvPr>
          <p:cNvSpPr txBox="1"/>
          <p:nvPr/>
        </p:nvSpPr>
        <p:spPr>
          <a:xfrm>
            <a:off x="7626052" y="3974068"/>
            <a:ext cx="4436214" cy="369332"/>
          </a:xfrm>
          <a:prstGeom prst="rect">
            <a:avLst/>
          </a:prstGeom>
          <a:noFill/>
        </p:spPr>
        <p:txBody>
          <a:bodyPr wrap="none" rtlCol="0">
            <a:spAutoFit/>
          </a:bodyPr>
          <a:lstStyle/>
          <a:p>
            <a:r>
              <a:rPr kumimoji="1" lang="en-US" altLang="zh-CN" dirty="0"/>
              <a:t>The current state of art of Interference Graph</a:t>
            </a:r>
            <a:endParaRPr kumimoji="1" lang="zh-CN" altLang="en-US" dirty="0"/>
          </a:p>
        </p:txBody>
      </p:sp>
      <p:sp>
        <p:nvSpPr>
          <p:cNvPr id="22" name="Freeform 25">
            <a:extLst>
              <a:ext uri="{FF2B5EF4-FFF2-40B4-BE49-F238E27FC236}">
                <a16:creationId xmlns:a16="http://schemas.microsoft.com/office/drawing/2014/main" id="{10835183-C01F-EC09-7B42-DD2A169E62BC}"/>
              </a:ext>
            </a:extLst>
          </p:cNvPr>
          <p:cNvSpPr/>
          <p:nvPr/>
        </p:nvSpPr>
        <p:spPr>
          <a:xfrm rot="13222185">
            <a:off x="5869820" y="3054656"/>
            <a:ext cx="1931757" cy="362821"/>
          </a:xfrm>
          <a:custGeom>
            <a:avLst/>
            <a:gdLst>
              <a:gd name="connsiteX0" fmla="*/ 0 w 2948474"/>
              <a:gd name="connsiteY0" fmla="*/ 177360 h 196021"/>
              <a:gd name="connsiteX1" fmla="*/ 1492898 w 2948474"/>
              <a:gd name="connsiteY1" fmla="*/ 78 h 196021"/>
              <a:gd name="connsiteX2" fmla="*/ 2948474 w 2948474"/>
              <a:gd name="connsiteY2" fmla="*/ 196021 h 196021"/>
            </a:gdLst>
            <a:ahLst/>
            <a:cxnLst>
              <a:cxn ang="0">
                <a:pos x="connsiteX0" y="connsiteY0"/>
              </a:cxn>
              <a:cxn ang="0">
                <a:pos x="connsiteX1" y="connsiteY1"/>
              </a:cxn>
              <a:cxn ang="0">
                <a:pos x="connsiteX2" y="connsiteY2"/>
              </a:cxn>
            </a:cxnLst>
            <a:rect l="l" t="t" r="r" b="b"/>
            <a:pathLst>
              <a:path w="2948474" h="196021">
                <a:moveTo>
                  <a:pt x="0" y="177360"/>
                </a:moveTo>
                <a:cubicBezTo>
                  <a:pt x="500743" y="87164"/>
                  <a:pt x="1001486" y="-3032"/>
                  <a:pt x="1492898" y="78"/>
                </a:cubicBezTo>
                <a:cubicBezTo>
                  <a:pt x="1984310" y="3188"/>
                  <a:pt x="2466392" y="99604"/>
                  <a:pt x="2948474" y="196021"/>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圆角矩形 23">
            <a:extLst>
              <a:ext uri="{FF2B5EF4-FFF2-40B4-BE49-F238E27FC236}">
                <a16:creationId xmlns:a16="http://schemas.microsoft.com/office/drawing/2014/main" id="{276C883B-E9D8-E9E3-6EB7-42782DACB12A}"/>
              </a:ext>
            </a:extLst>
          </p:cNvPr>
          <p:cNvSpPr/>
          <p:nvPr/>
        </p:nvSpPr>
        <p:spPr>
          <a:xfrm>
            <a:off x="7585252" y="3112958"/>
            <a:ext cx="2168348" cy="764097"/>
          </a:xfrm>
          <a:prstGeom prst="roundRect">
            <a:avLst>
              <a:gd name="adj" fmla="val 45825"/>
            </a:avLst>
          </a:prstGeom>
          <a:noFill/>
          <a:ln w="28575">
            <a:solidFill>
              <a:srgbClr val="003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 name="图片 4">
            <a:extLst>
              <a:ext uri="{FF2B5EF4-FFF2-40B4-BE49-F238E27FC236}">
                <a16:creationId xmlns:a16="http://schemas.microsoft.com/office/drawing/2014/main" id="{ADC9A9BF-A137-67D4-A61D-6BC29E7058AF}"/>
              </a:ext>
            </a:extLst>
          </p:cNvPr>
          <p:cNvPicPr>
            <a:picLocks noChangeAspect="1"/>
          </p:cNvPicPr>
          <p:nvPr/>
        </p:nvPicPr>
        <p:blipFill>
          <a:blip r:embed="rId6"/>
          <a:stretch>
            <a:fillRect/>
          </a:stretch>
        </p:blipFill>
        <p:spPr>
          <a:xfrm>
            <a:off x="9211368" y="3466641"/>
            <a:ext cx="304800" cy="330200"/>
          </a:xfrm>
          <a:prstGeom prst="rect">
            <a:avLst/>
          </a:prstGeom>
        </p:spPr>
      </p:pic>
      <p:pic>
        <p:nvPicPr>
          <p:cNvPr id="6" name="图片 5">
            <a:extLst>
              <a:ext uri="{FF2B5EF4-FFF2-40B4-BE49-F238E27FC236}">
                <a16:creationId xmlns:a16="http://schemas.microsoft.com/office/drawing/2014/main" id="{6FC83553-F760-9023-069E-25170E3B51EA}"/>
              </a:ext>
            </a:extLst>
          </p:cNvPr>
          <p:cNvPicPr>
            <a:picLocks noChangeAspect="1"/>
          </p:cNvPicPr>
          <p:nvPr/>
        </p:nvPicPr>
        <p:blipFill>
          <a:blip r:embed="rId7"/>
          <a:stretch>
            <a:fillRect/>
          </a:stretch>
        </p:blipFill>
        <p:spPr>
          <a:xfrm>
            <a:off x="11212830" y="2581547"/>
            <a:ext cx="355600" cy="368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linds(horizontal)">
                                      <p:cBhvr>
                                        <p:cTn id="36" dur="500"/>
                                        <p:tgtEl>
                                          <p:spTgt spid="2"/>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7" grpId="0" bldLvl="0" animBg="1"/>
      <p:bldP spid="8" grpId="0" bldLvl="0" animBg="1"/>
      <p:bldP spid="9" grpId="0" bldLvl="0" animBg="1"/>
      <p:bldP spid="10" grpId="0" bldLvl="0" animBg="1"/>
      <p:bldP spid="95" grpId="0"/>
      <p:bldP spid="97" grpId="0"/>
      <p:bldP spid="4" grpId="0" animBg="1"/>
      <p:bldP spid="17" grpId="0"/>
      <p:bldP spid="18" grpId="0"/>
      <p:bldP spid="19" grpId="0"/>
      <p:bldP spid="22" grpId="0" bldLvl="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altLang="zh-CN" dirty="0"/>
              <a:t>Our approach: IGE Married with Flooding</a:t>
            </a:r>
          </a:p>
        </p:txBody>
      </p:sp>
      <p:sp>
        <p:nvSpPr>
          <p:cNvPr id="9" name="矩形: 圆角 8"/>
          <p:cNvSpPr/>
          <p:nvPr/>
        </p:nvSpPr>
        <p:spPr>
          <a:xfrm>
            <a:off x="570388" y="1779778"/>
            <a:ext cx="11051223" cy="880391"/>
          </a:xfrm>
          <a:prstGeom prst="roundRect">
            <a:avLst/>
          </a:prstGeom>
          <a:solidFill>
            <a:srgbClr val="003D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Arial" panose="020B0604020202020204" pitchFamily="34" charset="0"/>
                <a:cs typeface="Arial" panose="020B0604020202020204" pitchFamily="34" charset="0"/>
              </a:rPr>
              <a:t>Marry IGE with flooding </a:t>
            </a:r>
            <a:r>
              <a:rPr lang="en-US" altLang="zh-CN" sz="2800" b="1" dirty="0">
                <a:solidFill>
                  <a:srgbClr val="FFCF05"/>
                </a:solidFill>
                <a:latin typeface="Arial" panose="020B0604020202020204" pitchFamily="34" charset="0"/>
                <a:cs typeface="Arial" panose="020B0604020202020204" pitchFamily="34" charset="0"/>
              </a:rPr>
              <a:t>without extra time/frequency resources</a:t>
            </a:r>
            <a:endParaRPr lang="en-US" altLang="zh-CN" sz="2800" b="1" i="1" dirty="0">
              <a:solidFill>
                <a:srgbClr val="FFCF05"/>
              </a:solidFill>
              <a:latin typeface="Arial" panose="020B0604020202020204" pitchFamily="34" charset="0"/>
              <a:cs typeface="Arial" panose="020B0604020202020204" pitchFamily="34" charset="0"/>
            </a:endParaRPr>
          </a:p>
        </p:txBody>
      </p:sp>
      <p:cxnSp>
        <p:nvCxnSpPr>
          <p:cNvPr id="7" name="Straight Arrow Connector 6"/>
          <p:cNvCxnSpPr/>
          <p:nvPr/>
        </p:nvCxnSpPr>
        <p:spPr>
          <a:xfrm>
            <a:off x="2374990" y="4331299"/>
            <a:ext cx="1636489"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56612" y="4146633"/>
            <a:ext cx="1031051" cy="369332"/>
          </a:xfrm>
          <a:prstGeom prst="rect">
            <a:avLst/>
          </a:prstGeom>
          <a:solidFill>
            <a:schemeClr val="bg1"/>
          </a:solidFill>
        </p:spPr>
        <p:txBody>
          <a:bodyPr wrap="none" rtlCol="0">
            <a:spAutoFit/>
          </a:bodyPr>
          <a:lstStyle/>
          <a:p>
            <a:r>
              <a:rPr lang="en-US" dirty="0">
                <a:latin typeface="Times New Roman" panose="02020603050405020304" pitchFamily="18" charset="0"/>
                <a:ea typeface="Kaiti TC" panose="02010600040101010101" pitchFamily="2" charset="-120"/>
                <a:cs typeface="Times New Roman" panose="02020603050405020304" pitchFamily="18" charset="0"/>
              </a:rPr>
              <a:t>time/freq</a:t>
            </a:r>
          </a:p>
        </p:txBody>
      </p:sp>
      <p:sp>
        <p:nvSpPr>
          <p:cNvPr id="5" name="Rectangle 8"/>
          <p:cNvSpPr/>
          <p:nvPr/>
        </p:nvSpPr>
        <p:spPr>
          <a:xfrm>
            <a:off x="2374990" y="3897333"/>
            <a:ext cx="1636489" cy="273099"/>
          </a:xfrm>
          <a:prstGeom prst="rect">
            <a:avLst/>
          </a:prstGeom>
          <a:solidFill>
            <a:schemeClr val="accent6">
              <a:lumMod val="60000"/>
              <a:lumOff val="40000"/>
            </a:schemeClr>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Rectangle 9"/>
          <p:cNvSpPr/>
          <p:nvPr/>
        </p:nvSpPr>
        <p:spPr>
          <a:xfrm>
            <a:off x="2374992" y="3581085"/>
            <a:ext cx="1636487" cy="280976"/>
          </a:xfrm>
          <a:prstGeom prst="rect">
            <a:avLst/>
          </a:prstGeom>
          <a:solidFill>
            <a:schemeClr val="accent5">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1" name="TextBox 10"/>
          <p:cNvSpPr txBox="1"/>
          <p:nvPr/>
        </p:nvSpPr>
        <p:spPr>
          <a:xfrm>
            <a:off x="2452346" y="3531870"/>
            <a:ext cx="1437640" cy="398780"/>
          </a:xfrm>
          <a:prstGeom prst="rect">
            <a:avLst/>
          </a:prstGeom>
          <a:noFill/>
        </p:spPr>
        <p:txBody>
          <a:bodyPr wrap="square" rtlCol="0">
            <a:spAutoFit/>
          </a:bodyPr>
          <a:lstStyle/>
          <a:p>
            <a:pPr algn="ctr"/>
            <a:r>
              <a:rPr lang="en-US" sz="2000" dirty="0">
                <a:latin typeface="Times New Roman" panose="02020603050405020304" pitchFamily="18" charset="0"/>
                <a:ea typeface="Kaiti TC" panose="02010600040101010101" pitchFamily="2" charset="-120"/>
                <a:cs typeface="Times New Roman" panose="02020603050405020304" pitchFamily="18" charset="0"/>
              </a:rPr>
              <a:t>IGE</a:t>
            </a:r>
          </a:p>
        </p:txBody>
      </p:sp>
      <p:sp>
        <p:nvSpPr>
          <p:cNvPr id="12" name="TextBox 11"/>
          <p:cNvSpPr txBox="1"/>
          <p:nvPr/>
        </p:nvSpPr>
        <p:spPr>
          <a:xfrm>
            <a:off x="2626123" y="3822873"/>
            <a:ext cx="1109599" cy="400110"/>
          </a:xfrm>
          <a:prstGeom prst="rect">
            <a:avLst/>
          </a:prstGeom>
          <a:noFill/>
        </p:spPr>
        <p:txBody>
          <a:bodyPr wrap="none" rtlCol="0">
            <a:spAutoFit/>
          </a:bodyPr>
          <a:lstStyle/>
          <a:p>
            <a:r>
              <a:rPr lang="en-US" sz="2000" dirty="0">
                <a:latin typeface="Times New Roman" panose="02020603050405020304" pitchFamily="18" charset="0"/>
                <a:ea typeface="Kaiti TC" panose="02010600040101010101" pitchFamily="2" charset="-120"/>
                <a:cs typeface="Times New Roman" panose="02020603050405020304" pitchFamily="18" charset="0"/>
              </a:rPr>
              <a:t>Flooding</a:t>
            </a:r>
          </a:p>
        </p:txBody>
      </p:sp>
      <p:sp>
        <p:nvSpPr>
          <p:cNvPr id="15" name="Rectangle 14"/>
          <p:cNvSpPr/>
          <p:nvPr/>
        </p:nvSpPr>
        <p:spPr>
          <a:xfrm>
            <a:off x="5727790" y="3795157"/>
            <a:ext cx="1636489" cy="273099"/>
          </a:xfrm>
          <a:prstGeom prst="rect">
            <a:avLst/>
          </a:prstGeom>
          <a:solidFill>
            <a:schemeClr val="accent6">
              <a:lumMod val="60000"/>
              <a:lumOff val="40000"/>
            </a:schemeClr>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TextBox 15"/>
          <p:cNvSpPr txBox="1"/>
          <p:nvPr/>
        </p:nvSpPr>
        <p:spPr>
          <a:xfrm>
            <a:off x="5975944" y="3730595"/>
            <a:ext cx="1109598" cy="400110"/>
          </a:xfrm>
          <a:prstGeom prst="rect">
            <a:avLst/>
          </a:prstGeom>
          <a:noFill/>
        </p:spPr>
        <p:txBody>
          <a:bodyPr wrap="none" rtlCol="0">
            <a:spAutoFit/>
          </a:bodyPr>
          <a:lstStyle/>
          <a:p>
            <a:pPr algn="ctr"/>
            <a:r>
              <a:rPr lang="en-US" sz="2000" dirty="0">
                <a:latin typeface="Times New Roman" panose="02020603050405020304" pitchFamily="18" charset="0"/>
                <a:ea typeface="Kaiti TC" panose="02010600040101010101" pitchFamily="2" charset="-120"/>
                <a:cs typeface="Times New Roman" panose="02020603050405020304" pitchFamily="18" charset="0"/>
              </a:rPr>
              <a:t>Flooding</a:t>
            </a:r>
          </a:p>
        </p:txBody>
      </p:sp>
      <p:sp>
        <p:nvSpPr>
          <p:cNvPr id="17" name="Rectangle 16"/>
          <p:cNvSpPr/>
          <p:nvPr/>
        </p:nvSpPr>
        <p:spPr>
          <a:xfrm>
            <a:off x="8594150" y="3795157"/>
            <a:ext cx="1636487" cy="280976"/>
          </a:xfrm>
          <a:prstGeom prst="rect">
            <a:avLst/>
          </a:prstGeom>
          <a:solidFill>
            <a:schemeClr val="accent5">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8" name="TextBox 17"/>
          <p:cNvSpPr txBox="1"/>
          <p:nvPr/>
        </p:nvSpPr>
        <p:spPr>
          <a:xfrm>
            <a:off x="8623276" y="3733800"/>
            <a:ext cx="1518285" cy="398780"/>
          </a:xfrm>
          <a:prstGeom prst="rect">
            <a:avLst/>
          </a:prstGeom>
          <a:noFill/>
        </p:spPr>
        <p:txBody>
          <a:bodyPr wrap="square" rtlCol="0">
            <a:spAutoFit/>
          </a:bodyPr>
          <a:lstStyle/>
          <a:p>
            <a:pPr algn="ctr"/>
            <a:r>
              <a:rPr lang="en-US" sz="2000" dirty="0">
                <a:latin typeface="Times New Roman" panose="02020603050405020304" pitchFamily="18" charset="0"/>
                <a:ea typeface="Kaiti TC" panose="02010600040101010101" pitchFamily="2" charset="-120"/>
                <a:cs typeface="Times New Roman" panose="02020603050405020304" pitchFamily="18" charset="0"/>
              </a:rPr>
              <a:t>IGE</a:t>
            </a:r>
          </a:p>
        </p:txBody>
      </p:sp>
      <p:sp>
        <p:nvSpPr>
          <p:cNvPr id="24" name="TextBox 23"/>
          <p:cNvSpPr txBox="1"/>
          <p:nvPr/>
        </p:nvSpPr>
        <p:spPr>
          <a:xfrm>
            <a:off x="7501103" y="3276913"/>
            <a:ext cx="1023037" cy="400110"/>
          </a:xfrm>
          <a:prstGeom prst="rect">
            <a:avLst/>
          </a:prstGeom>
          <a:noFill/>
        </p:spPr>
        <p:txBody>
          <a:bodyPr wrap="none" rtlCol="0">
            <a:spAutoFit/>
          </a:bodyPr>
          <a:lstStyle/>
          <a:p>
            <a:r>
              <a:rPr lang="en-US" sz="2000" dirty="0">
                <a:latin typeface="Times New Roman" panose="02020603050405020304" pitchFamily="18" charset="0"/>
                <a:ea typeface="Kaiti TC" panose="02010600040101010101" pitchFamily="2" charset="-120"/>
                <a:cs typeface="Times New Roman" panose="02020603050405020304" pitchFamily="18" charset="0"/>
              </a:rPr>
              <a:t>Perform</a:t>
            </a:r>
          </a:p>
        </p:txBody>
      </p:sp>
      <p:sp>
        <p:nvSpPr>
          <p:cNvPr id="25" name="Freeform 24"/>
          <p:cNvSpPr/>
          <p:nvPr/>
        </p:nvSpPr>
        <p:spPr>
          <a:xfrm>
            <a:off x="6530744" y="3593496"/>
            <a:ext cx="2948474" cy="174382"/>
          </a:xfrm>
          <a:custGeom>
            <a:avLst/>
            <a:gdLst>
              <a:gd name="connsiteX0" fmla="*/ 0 w 2948474"/>
              <a:gd name="connsiteY0" fmla="*/ 177360 h 196021"/>
              <a:gd name="connsiteX1" fmla="*/ 1492898 w 2948474"/>
              <a:gd name="connsiteY1" fmla="*/ 78 h 196021"/>
              <a:gd name="connsiteX2" fmla="*/ 2948474 w 2948474"/>
              <a:gd name="connsiteY2" fmla="*/ 196021 h 196021"/>
            </a:gdLst>
            <a:ahLst/>
            <a:cxnLst>
              <a:cxn ang="0">
                <a:pos x="connsiteX0" y="connsiteY0"/>
              </a:cxn>
              <a:cxn ang="0">
                <a:pos x="connsiteX1" y="connsiteY1"/>
              </a:cxn>
              <a:cxn ang="0">
                <a:pos x="connsiteX2" y="connsiteY2"/>
              </a:cxn>
            </a:cxnLst>
            <a:rect l="l" t="t" r="r" b="b"/>
            <a:pathLst>
              <a:path w="2948474" h="196021">
                <a:moveTo>
                  <a:pt x="0" y="177360"/>
                </a:moveTo>
                <a:cubicBezTo>
                  <a:pt x="500743" y="87164"/>
                  <a:pt x="1001486" y="-3032"/>
                  <a:pt x="1492898" y="78"/>
                </a:cubicBezTo>
                <a:cubicBezTo>
                  <a:pt x="1984310" y="3188"/>
                  <a:pt x="2466392" y="99604"/>
                  <a:pt x="2948474" y="196021"/>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rot="10800000">
            <a:off x="6530744" y="4100166"/>
            <a:ext cx="2948474" cy="196021"/>
          </a:xfrm>
          <a:custGeom>
            <a:avLst/>
            <a:gdLst>
              <a:gd name="connsiteX0" fmla="*/ 0 w 2948474"/>
              <a:gd name="connsiteY0" fmla="*/ 177360 h 196021"/>
              <a:gd name="connsiteX1" fmla="*/ 1492898 w 2948474"/>
              <a:gd name="connsiteY1" fmla="*/ 78 h 196021"/>
              <a:gd name="connsiteX2" fmla="*/ 2948474 w 2948474"/>
              <a:gd name="connsiteY2" fmla="*/ 196021 h 196021"/>
            </a:gdLst>
            <a:ahLst/>
            <a:cxnLst>
              <a:cxn ang="0">
                <a:pos x="connsiteX0" y="connsiteY0"/>
              </a:cxn>
              <a:cxn ang="0">
                <a:pos x="connsiteX1" y="connsiteY1"/>
              </a:cxn>
              <a:cxn ang="0">
                <a:pos x="connsiteX2" y="connsiteY2"/>
              </a:cxn>
            </a:cxnLst>
            <a:rect l="l" t="t" r="r" b="b"/>
            <a:pathLst>
              <a:path w="2948474" h="196021">
                <a:moveTo>
                  <a:pt x="0" y="177360"/>
                </a:moveTo>
                <a:cubicBezTo>
                  <a:pt x="500743" y="87164"/>
                  <a:pt x="1001486" y="-3032"/>
                  <a:pt x="1492898" y="78"/>
                </a:cubicBezTo>
                <a:cubicBezTo>
                  <a:pt x="1984310" y="3188"/>
                  <a:pt x="2466392" y="99604"/>
                  <a:pt x="2948474" y="196021"/>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449157" y="4235868"/>
            <a:ext cx="1136850" cy="400110"/>
          </a:xfrm>
          <a:prstGeom prst="rect">
            <a:avLst/>
          </a:prstGeom>
          <a:noFill/>
        </p:spPr>
        <p:txBody>
          <a:bodyPr wrap="none" rtlCol="0">
            <a:spAutoFit/>
          </a:bodyPr>
          <a:lstStyle/>
          <a:p>
            <a:r>
              <a:rPr lang="en-US" sz="2000" dirty="0">
                <a:latin typeface="Times New Roman" panose="02020603050405020304" pitchFamily="18" charset="0"/>
                <a:ea typeface="Kaiti TC" panose="02010600040101010101" pitchFamily="2" charset="-120"/>
                <a:cs typeface="Times New Roman" panose="02020603050405020304" pitchFamily="18" charset="0"/>
              </a:rPr>
              <a:t>Optimize</a:t>
            </a:r>
          </a:p>
        </p:txBody>
      </p:sp>
      <p:sp>
        <p:nvSpPr>
          <p:cNvPr id="2" name="文本框 1">
            <a:extLst>
              <a:ext uri="{FF2B5EF4-FFF2-40B4-BE49-F238E27FC236}">
                <a16:creationId xmlns:a16="http://schemas.microsoft.com/office/drawing/2014/main" id="{0D56FEB0-872E-8AB3-E117-B4B9169210EE}"/>
              </a:ext>
            </a:extLst>
          </p:cNvPr>
          <p:cNvSpPr txBox="1"/>
          <p:nvPr/>
        </p:nvSpPr>
        <p:spPr>
          <a:xfrm>
            <a:off x="3987858" y="4986023"/>
            <a:ext cx="4216282" cy="523220"/>
          </a:xfrm>
          <a:prstGeom prst="rect">
            <a:avLst/>
          </a:prstGeom>
          <a:noFill/>
        </p:spPr>
        <p:txBody>
          <a:bodyPr wrap="none" rtlCol="0">
            <a:spAutoFit/>
          </a:bodyPr>
          <a:lstStyle/>
          <a:p>
            <a:r>
              <a:rPr lang="en-US" altLang="zh-CN" sz="2800" dirty="0">
                <a:ea typeface="黑体" panose="02010609060101010101" pitchFamily="49" charset="-122"/>
              </a:rPr>
              <a:t>How could we achieve this?</a:t>
            </a:r>
          </a:p>
        </p:txBody>
      </p:sp>
      <p:sp>
        <p:nvSpPr>
          <p:cNvPr id="19" name="文本框 18">
            <a:extLst>
              <a:ext uri="{FF2B5EF4-FFF2-40B4-BE49-F238E27FC236}">
                <a16:creationId xmlns:a16="http://schemas.microsoft.com/office/drawing/2014/main" id="{F42CA8BD-2869-46B7-BE69-A595BD31E4BF}"/>
              </a:ext>
            </a:extLst>
          </p:cNvPr>
          <p:cNvSpPr txBox="1"/>
          <p:nvPr/>
        </p:nvSpPr>
        <p:spPr>
          <a:xfrm>
            <a:off x="890087" y="5564771"/>
            <a:ext cx="10411826" cy="600417"/>
          </a:xfrm>
          <a:prstGeom prst="roundRect">
            <a:avLst/>
          </a:prstGeom>
          <a:solidFill>
            <a:srgbClr val="003D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800"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Key idea: Use </a:t>
            </a:r>
            <a:r>
              <a:rPr lang="en-US" altLang="zh-CN" dirty="0">
                <a:solidFill>
                  <a:srgbClr val="FFCF05"/>
                </a:solidFill>
              </a:rPr>
              <a:t>power</a:t>
            </a:r>
            <a:r>
              <a:rPr lang="en-US" altLang="zh-CN" dirty="0"/>
              <a:t> as a new dimension for measurement.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8" grpId="0" bldLvl="0" animBg="1"/>
      <p:bldP spid="5" grpId="0" bldLvl="0" animBg="1"/>
      <p:bldP spid="10" grpId="0" bldLvl="0" animBg="1"/>
      <p:bldP spid="11" grpId="0"/>
      <p:bldP spid="12" grpId="0"/>
      <p:bldP spid="15" grpId="0" bldLvl="0" animBg="1"/>
      <p:bldP spid="16" grpId="0"/>
      <p:bldP spid="17" grpId="0" bldLvl="0" animBg="1"/>
      <p:bldP spid="18" grpId="0"/>
      <p:bldP spid="24" grpId="0"/>
      <p:bldP spid="25" grpId="0" bldLvl="0" animBg="1"/>
      <p:bldP spid="26" grpId="0" bldLvl="0" animBg="1"/>
      <p:bldP spid="27" grpId="0"/>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altLang="zh-CN" dirty="0"/>
              <a:t>Outline</a:t>
            </a:r>
          </a:p>
        </p:txBody>
      </p:sp>
      <p:sp>
        <p:nvSpPr>
          <p:cNvPr id="4" name="Text Box 3"/>
          <p:cNvSpPr txBox="1"/>
          <p:nvPr/>
        </p:nvSpPr>
        <p:spPr>
          <a:xfrm>
            <a:off x="623570" y="1676400"/>
            <a:ext cx="7068185" cy="2989729"/>
          </a:xfrm>
          <a:prstGeom prst="rect">
            <a:avLst/>
          </a:prstGeom>
          <a:noFill/>
        </p:spPr>
        <p:txBody>
          <a:bodyPr wrap="square" rtlCol="0">
            <a:spAutoFit/>
          </a:bodyPr>
          <a:lstStyle/>
          <a:p>
            <a:pPr indent="0">
              <a:lnSpc>
                <a:spcPct val="150000"/>
              </a:lnSpc>
              <a:buNone/>
            </a:pPr>
            <a:r>
              <a:rPr lang="en-US" sz="2400" b="1" dirty="0">
                <a:solidFill>
                  <a:schemeClr val="bg1">
                    <a:lumMod val="75000"/>
                  </a:schemeClr>
                </a:solidFill>
              </a:rPr>
              <a:t>Motivations, Challenges &amp; Introduction</a:t>
            </a:r>
          </a:p>
          <a:p>
            <a:pPr indent="0">
              <a:lnSpc>
                <a:spcPct val="150000"/>
              </a:lnSpc>
              <a:buNone/>
            </a:pPr>
            <a:r>
              <a:rPr lang="en-US" sz="2400" b="1" dirty="0">
                <a:solidFill>
                  <a:srgbClr val="003D7F"/>
                </a:solidFill>
              </a:rPr>
              <a:t>Interference Graph Estimation (IGE)</a:t>
            </a:r>
          </a:p>
          <a:p>
            <a:pPr marL="971550" lvl="1" indent="-514350">
              <a:buFont typeface="+mj-lt"/>
              <a:buAutoNum type="romanUcPeriod"/>
            </a:pPr>
            <a:r>
              <a:rPr lang="en-US" sz="2400" b="1" dirty="0">
                <a:solidFill>
                  <a:srgbClr val="003D7F"/>
                </a:solidFill>
              </a:rPr>
              <a:t>Power Linearity</a:t>
            </a:r>
          </a:p>
          <a:p>
            <a:pPr marL="971550" lvl="1" indent="-514350">
              <a:buFont typeface="+mj-lt"/>
              <a:buAutoNum type="romanUcPeriod"/>
            </a:pPr>
            <a:r>
              <a:rPr lang="en-US" sz="2400" b="1" dirty="0">
                <a:solidFill>
                  <a:srgbClr val="003D7F"/>
                </a:solidFill>
              </a:rPr>
              <a:t>Full-rank Constraint</a:t>
            </a:r>
          </a:p>
          <a:p>
            <a:pPr lvl="0" algn="l">
              <a:lnSpc>
                <a:spcPct val="150000"/>
              </a:lnSpc>
              <a:buClrTx/>
              <a:buSzTx/>
              <a:buFontTx/>
              <a:buNone/>
            </a:pPr>
            <a:r>
              <a:rPr lang="en-US" sz="2400" b="1" dirty="0">
                <a:solidFill>
                  <a:schemeClr val="bg1">
                    <a:lumMod val="75000"/>
                  </a:schemeClr>
                </a:solidFill>
              </a:rPr>
              <a:t>Practical IGE Scheme</a:t>
            </a:r>
          </a:p>
          <a:p>
            <a:pPr lvl="0" algn="l">
              <a:lnSpc>
                <a:spcPct val="150000"/>
              </a:lnSpc>
              <a:buClrTx/>
              <a:buSzTx/>
              <a:buFontTx/>
              <a:buNone/>
            </a:pPr>
            <a:r>
              <a:rPr lang="en-US" sz="2400" b="1" dirty="0">
                <a:solidFill>
                  <a:schemeClr val="bg1">
                    <a:lumMod val="75000"/>
                  </a:schemeClr>
                </a:solidFill>
              </a:rPr>
              <a:t>Real-world Experiment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altLang="zh-CN" dirty="0"/>
              <a:t>Core Insight</a:t>
            </a:r>
            <a:r>
              <a:rPr lang="zh-CN" altLang="en-US" dirty="0"/>
              <a:t> </a:t>
            </a:r>
            <a:r>
              <a:rPr lang="en-US" altLang="zh-CN" dirty="0"/>
              <a:t>by an Example</a:t>
            </a:r>
          </a:p>
        </p:txBody>
      </p:sp>
      <p:pic>
        <p:nvPicPr>
          <p:cNvPr id="2" name="Picture 1" descr="example-1"/>
          <p:cNvPicPr>
            <a:picLocks noChangeAspect="1"/>
          </p:cNvPicPr>
          <p:nvPr/>
        </p:nvPicPr>
        <p:blipFill>
          <a:blip r:embed="rId3"/>
          <a:stretch>
            <a:fillRect/>
          </a:stretch>
        </p:blipFill>
        <p:spPr>
          <a:xfrm>
            <a:off x="685800" y="2745740"/>
            <a:ext cx="6060440" cy="1367155"/>
          </a:xfrm>
          <a:prstGeom prst="rect">
            <a:avLst/>
          </a:prstGeom>
        </p:spPr>
      </p:pic>
      <p:sp>
        <p:nvSpPr>
          <p:cNvPr id="24" name="矩形: 圆角 23"/>
          <p:cNvSpPr/>
          <p:nvPr/>
        </p:nvSpPr>
        <p:spPr>
          <a:xfrm>
            <a:off x="7239000" y="2362458"/>
            <a:ext cx="4495800" cy="13653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accent6">
                    <a:lumMod val="75000"/>
                  </a:schemeClr>
                </a:solidFill>
                <a:latin typeface="Arial" panose="020B0604020202020204" pitchFamily="34" charset="0"/>
                <a:cs typeface="Arial" panose="020B0604020202020204" pitchFamily="34" charset="0"/>
              </a:rPr>
              <a:t>1) Power linearity</a:t>
            </a:r>
          </a:p>
        </p:txBody>
      </p:sp>
      <p:sp>
        <p:nvSpPr>
          <p:cNvPr id="25" name="矩形: 圆角 24"/>
          <p:cNvSpPr/>
          <p:nvPr/>
        </p:nvSpPr>
        <p:spPr>
          <a:xfrm>
            <a:off x="7443035" y="3727806"/>
            <a:ext cx="4063165" cy="8857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accent6">
                    <a:lumMod val="75000"/>
                  </a:schemeClr>
                </a:solidFill>
                <a:latin typeface="Arial" panose="020B0604020202020204" pitchFamily="34" charset="0"/>
                <a:cs typeface="Arial" panose="020B0604020202020204" pitchFamily="34" charset="0"/>
              </a:rPr>
              <a:t>2) Full-rank Tx power matrix</a:t>
            </a:r>
            <a:endParaRPr lang="zh-CN" altLang="en-US" sz="2000" b="1" dirty="0">
              <a:solidFill>
                <a:schemeClr val="accent6">
                  <a:lumMod val="75000"/>
                </a:schemeClr>
              </a:solidFill>
              <a:latin typeface="Arial" panose="020B0604020202020204" pitchFamily="34" charset="0"/>
              <a:cs typeface="Arial" panose="020B0604020202020204" pitchFamily="34" charset="0"/>
            </a:endParaRPr>
          </a:p>
        </p:txBody>
      </p:sp>
      <p:sp>
        <p:nvSpPr>
          <p:cNvPr id="26" name="矩形: 圆角 25"/>
          <p:cNvSpPr/>
          <p:nvPr/>
        </p:nvSpPr>
        <p:spPr>
          <a:xfrm>
            <a:off x="7239000" y="2057168"/>
            <a:ext cx="4495800" cy="3048001"/>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圆角 26"/>
          <p:cNvSpPr/>
          <p:nvPr/>
        </p:nvSpPr>
        <p:spPr>
          <a:xfrm>
            <a:off x="8449616" y="1906881"/>
            <a:ext cx="2074568" cy="30268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Key Assumptions</a:t>
            </a:r>
            <a:endParaRPr lang="zh-CN" alt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altLang="zh-CN" dirty="0"/>
              <a:t>Power Linearity Break Down</a:t>
            </a:r>
          </a:p>
        </p:txBody>
      </p:sp>
      <p:sp>
        <p:nvSpPr>
          <p:cNvPr id="9" name="矩形: 圆角 8"/>
          <p:cNvSpPr/>
          <p:nvPr/>
        </p:nvSpPr>
        <p:spPr>
          <a:xfrm>
            <a:off x="736600" y="2066925"/>
            <a:ext cx="6197600" cy="638944"/>
          </a:xfrm>
          <a:prstGeom prst="roundRect">
            <a:avLst/>
          </a:prstGeom>
          <a:solidFill>
            <a:srgbClr val="003D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sym typeface="+mn-ea"/>
              </a:rPr>
              <a:t>Linearity = </a:t>
            </a:r>
            <a:r>
              <a:rPr lang="en-US" sz="2800" b="1" dirty="0">
                <a:solidFill>
                  <a:srgbClr val="FFCF05"/>
                </a:solidFill>
                <a:sym typeface="+mn-ea"/>
              </a:rPr>
              <a:t>Proportionality</a:t>
            </a:r>
            <a:r>
              <a:rPr lang="en-US" sz="2800" b="1" dirty="0">
                <a:solidFill>
                  <a:schemeClr val="bg1"/>
                </a:solidFill>
                <a:sym typeface="+mn-ea"/>
              </a:rPr>
              <a:t> + </a:t>
            </a:r>
            <a:r>
              <a:rPr lang="en-US" sz="2800" b="1" dirty="0">
                <a:solidFill>
                  <a:srgbClr val="FFCF05"/>
                </a:solidFill>
                <a:sym typeface="+mn-ea"/>
              </a:rPr>
              <a:t>Additivity</a:t>
            </a:r>
            <a:endParaRPr lang="zh-CN" altLang="en-US" sz="2800" b="1" dirty="0">
              <a:solidFill>
                <a:srgbClr val="FFCF05"/>
              </a:solidFill>
              <a:latin typeface="Cambria Math" panose="02040503050406030204" pitchFamily="18" charset="0"/>
            </a:endParaRPr>
          </a:p>
        </p:txBody>
      </p:sp>
      <p:pic>
        <p:nvPicPr>
          <p:cNvPr id="22" name="图片 21" descr="图示&#10;&#10;描述已自动生成">
            <a:extLst>
              <a:ext uri="{FF2B5EF4-FFF2-40B4-BE49-F238E27FC236}">
                <a16:creationId xmlns:a16="http://schemas.microsoft.com/office/drawing/2014/main" id="{33129711-22B8-FE2C-EDE6-9B16A2F8C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3905250"/>
            <a:ext cx="5410200" cy="2095500"/>
          </a:xfrm>
          <a:prstGeom prst="rect">
            <a:avLst/>
          </a:prstGeom>
        </p:spPr>
      </p:pic>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60E5FB80-0377-D713-8BAA-0AF0982B4291}"/>
                  </a:ext>
                </a:extLst>
              </p:cNvPr>
              <p:cNvSpPr txBox="1"/>
              <p:nvPr/>
            </p:nvSpPr>
            <p:spPr>
              <a:xfrm>
                <a:off x="7632518" y="1496176"/>
                <a:ext cx="4254682" cy="428643"/>
              </a:xfrm>
              <a:prstGeom prst="rect">
                <a:avLst/>
              </a:prstGeom>
              <a:noFill/>
            </p:spPr>
            <p:txBody>
              <a:bodyPr wrap="square" lIns="0" tIns="0" rIns="0" bIns="0" rtlCol="0">
                <a:spAutoFit/>
              </a:bodyPr>
              <a:lstStyle/>
              <a:p>
                <a14:m>
                  <m:oMath xmlns:m="http://schemas.openxmlformats.org/officeDocument/2006/math">
                    <m:sSubSup>
                      <m:sSubSupPr>
                        <m:ctrlPr>
                          <a:rPr kumimoji="1" lang="en-US" altLang="zh-CN" sz="2400" b="0" i="1" smtClean="0">
                            <a:latin typeface="Cambria Math" panose="02040503050406030204" pitchFamily="18" charset="0"/>
                          </a:rPr>
                        </m:ctrlPr>
                      </m:sSubSupPr>
                      <m:e>
                        <m:r>
                          <a:rPr kumimoji="1" lang="en-US" altLang="zh-CN" sz="2400" b="0" i="1" smtClean="0">
                            <a:latin typeface="Cambria Math" panose="02040503050406030204" pitchFamily="18" charset="0"/>
                          </a:rPr>
                          <m:t>𝑝</m:t>
                        </m:r>
                      </m:e>
                      <m:sub>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𝑗</m:t>
                        </m:r>
                      </m:sub>
                      <m:sup>
                        <m:r>
                          <a:rPr kumimoji="1" lang="en-US" altLang="zh-CN" sz="2400" b="0" i="1" smtClean="0">
                            <a:latin typeface="Cambria Math" panose="02040503050406030204" pitchFamily="18" charset="0"/>
                          </a:rPr>
                          <m:t>𝑟𝑥</m:t>
                        </m:r>
                      </m:sup>
                    </m:sSubSup>
                    <m:r>
                      <a:rPr kumimoji="1" lang="en-US" altLang="zh-CN" sz="2400" b="0" i="1" smtClean="0">
                        <a:latin typeface="Cambria Math" panose="02040503050406030204" pitchFamily="18" charset="0"/>
                      </a:rPr>
                      <m:t>=</m:t>
                    </m:r>
                    <m:sSubSup>
                      <m:sSubSupPr>
                        <m:ctrlPr>
                          <a:rPr kumimoji="1" lang="en-US" altLang="zh-CN" sz="2400" b="0" i="1" smtClean="0">
                            <a:latin typeface="Cambria Math" panose="02040503050406030204" pitchFamily="18" charset="0"/>
                          </a:rPr>
                        </m:ctrlPr>
                      </m:sSubSupPr>
                      <m:e>
                        <m:r>
                          <a:rPr kumimoji="1" lang="en-US" altLang="zh-CN" sz="2400" b="0" i="1" smtClean="0">
                            <a:latin typeface="Cambria Math" panose="02040503050406030204" pitchFamily="18" charset="0"/>
                          </a:rPr>
                          <m:t>h</m:t>
                        </m:r>
                      </m:e>
                      <m:sub>
                        <m:r>
                          <a:rPr kumimoji="1" lang="en-US" altLang="zh-CN" sz="2400" b="0" i="1" smtClean="0">
                            <a:latin typeface="Cambria Math" panose="02040503050406030204" pitchFamily="18" charset="0"/>
                          </a:rPr>
                          <m:t>𝑖𝑗</m:t>
                        </m:r>
                        <m:r>
                          <a:rPr kumimoji="1" lang="en-US" altLang="zh-CN" sz="2400" b="0" i="1" smtClean="0">
                            <a:latin typeface="Cambria Math" panose="02040503050406030204" pitchFamily="18" charset="0"/>
                          </a:rPr>
                          <m:t> </m:t>
                        </m:r>
                      </m:sub>
                      <m:sup>
                        <m:r>
                          <a:rPr kumimoji="1" lang="en-US" altLang="zh-CN" sz="2400" b="0" i="1" smtClean="0">
                            <a:latin typeface="Cambria Math" panose="02040503050406030204" pitchFamily="18" charset="0"/>
                          </a:rPr>
                          <m:t> </m:t>
                        </m:r>
                      </m:sup>
                    </m:sSubSup>
                    <m:sSubSup>
                      <m:sSubSupPr>
                        <m:ctrlPr>
                          <a:rPr kumimoji="1" lang="en-US" altLang="zh-CN" sz="2400" b="0" i="1" smtClean="0">
                            <a:latin typeface="Cambria Math" panose="02040503050406030204" pitchFamily="18" charset="0"/>
                          </a:rPr>
                        </m:ctrlPr>
                      </m:sSubSupPr>
                      <m:e>
                        <m:r>
                          <a:rPr kumimoji="1" lang="en-US" altLang="zh-CN" sz="2400" i="1">
                            <a:latin typeface="Cambria Math" panose="02040503050406030204" pitchFamily="18" charset="0"/>
                          </a:rPr>
                          <m:t>𝑝</m:t>
                        </m:r>
                      </m:e>
                      <m:sub>
                        <m:r>
                          <a:rPr kumimoji="1" lang="en-US" altLang="zh-CN" sz="2400" i="1">
                            <a:latin typeface="Cambria Math" panose="02040503050406030204" pitchFamily="18" charset="0"/>
                          </a:rPr>
                          <m:t>𝑖</m:t>
                        </m:r>
                      </m:sub>
                      <m:sup>
                        <m:r>
                          <a:rPr kumimoji="1" lang="en-US" altLang="zh-CN" sz="2400" b="0" i="1" smtClean="0">
                            <a:latin typeface="Cambria Math" panose="02040503050406030204" pitchFamily="18" charset="0"/>
                          </a:rPr>
                          <m:t>𝑡𝑥</m:t>
                        </m:r>
                      </m:sup>
                    </m:sSubSup>
                  </m:oMath>
                </a14:m>
                <a:r>
                  <a:rPr kumimoji="1" lang="en-US" altLang="zh-CN" sz="2400" dirty="0"/>
                  <a:t>     </a:t>
                </a:r>
                <a:r>
                  <a:rPr kumimoji="1" lang="en-US" altLang="zh-CN" sz="2400" dirty="0">
                    <a:solidFill>
                      <a:srgbClr val="003D7F"/>
                    </a:solidFill>
                  </a:rPr>
                  <a:t>(proportionality)</a:t>
                </a:r>
                <a:r>
                  <a:rPr kumimoji="1" lang="zh-CN" altLang="en-US" sz="2400" dirty="0">
                    <a:solidFill>
                      <a:srgbClr val="003D7F"/>
                    </a:solidFill>
                  </a:rPr>
                  <a:t> </a:t>
                </a:r>
              </a:p>
            </p:txBody>
          </p:sp>
        </mc:Choice>
        <mc:Fallback xmlns="">
          <p:sp>
            <p:nvSpPr>
              <p:cNvPr id="23" name="文本框 22">
                <a:extLst>
                  <a:ext uri="{FF2B5EF4-FFF2-40B4-BE49-F238E27FC236}">
                    <a16:creationId xmlns:a16="http://schemas.microsoft.com/office/drawing/2014/main" id="{60E5FB80-0377-D713-8BAA-0AF0982B4291}"/>
                  </a:ext>
                </a:extLst>
              </p:cNvPr>
              <p:cNvSpPr txBox="1">
                <a:spLocks noRot="1" noChangeAspect="1" noMove="1" noResize="1" noEditPoints="1" noAdjustHandles="1" noChangeArrowheads="1" noChangeShapeType="1" noTextEdit="1"/>
              </p:cNvSpPr>
              <p:nvPr/>
            </p:nvSpPr>
            <p:spPr>
              <a:xfrm>
                <a:off x="7632518" y="1496176"/>
                <a:ext cx="4254682" cy="428643"/>
              </a:xfrm>
              <a:prstGeom prst="rect">
                <a:avLst/>
              </a:prstGeom>
              <a:blipFill>
                <a:blip r:embed="rId4"/>
                <a:stretch>
                  <a:fillRect t="-16901" r="-2436" b="-323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5D169A95-B221-135E-2AA7-4CCA6C833C72}"/>
                  </a:ext>
                </a:extLst>
              </p:cNvPr>
              <p:cNvSpPr txBox="1"/>
              <p:nvPr/>
            </p:nvSpPr>
            <p:spPr>
              <a:xfrm>
                <a:off x="7622993" y="2734830"/>
                <a:ext cx="4254682" cy="412421"/>
              </a:xfrm>
              <a:prstGeom prst="rect">
                <a:avLst/>
              </a:prstGeom>
              <a:noFill/>
            </p:spPr>
            <p:txBody>
              <a:bodyPr wrap="square" lIns="0" tIns="0" rIns="0" bIns="0" rtlCol="0">
                <a:spAutoFit/>
              </a:bodyPr>
              <a:lstStyle/>
              <a:p>
                <a14:m>
                  <m:oMath xmlns:m="http://schemas.openxmlformats.org/officeDocument/2006/math">
                    <m:sSubSup>
                      <m:sSubSupPr>
                        <m:ctrlPr>
                          <a:rPr kumimoji="1" lang="en-US" altLang="zh-CN" sz="2400" b="0" i="1" smtClean="0">
                            <a:latin typeface="Cambria Math" panose="02040503050406030204" pitchFamily="18" charset="0"/>
                          </a:rPr>
                        </m:ctrlPr>
                      </m:sSubSupPr>
                      <m:e>
                        <m:r>
                          <a:rPr kumimoji="1" lang="en-US" altLang="zh-CN" sz="2400" b="0" i="1" smtClean="0">
                            <a:latin typeface="Cambria Math" panose="02040503050406030204" pitchFamily="18" charset="0"/>
                          </a:rPr>
                          <m:t>𝑝</m:t>
                        </m:r>
                      </m:e>
                      <m:sub>
                        <m:r>
                          <a:rPr kumimoji="1" lang="en-US" altLang="zh-CN" sz="2400" b="0" i="1" smtClean="0">
                            <a:latin typeface="Cambria Math" panose="02040503050406030204" pitchFamily="18" charset="0"/>
                          </a:rPr>
                          <m:t>𝑖</m:t>
                        </m:r>
                      </m:sub>
                      <m:sup>
                        <m:r>
                          <a:rPr kumimoji="1" lang="en-US" altLang="zh-CN" sz="2400" b="0" i="1" smtClean="0">
                            <a:latin typeface="Cambria Math" panose="02040503050406030204" pitchFamily="18" charset="0"/>
                          </a:rPr>
                          <m:t>𝑟𝑥</m:t>
                        </m:r>
                      </m:sup>
                    </m:sSubSup>
                    <m:r>
                      <a:rPr kumimoji="1" lang="en-US" altLang="zh-CN" sz="2400" b="0" i="1" smtClean="0">
                        <a:latin typeface="Cambria Math" panose="02040503050406030204" pitchFamily="18" charset="0"/>
                      </a:rPr>
                      <m:t>=</m:t>
                    </m:r>
                    <m:nary>
                      <m:naryPr>
                        <m:chr m:val="∑"/>
                        <m:supHide m:val="on"/>
                        <m:ctrlPr>
                          <a:rPr kumimoji="1" lang="en-US" altLang="zh-CN" sz="2400" b="0" i="1" smtClean="0">
                            <a:latin typeface="Cambria Math" panose="02040503050406030204" pitchFamily="18" charset="0"/>
                          </a:rPr>
                        </m:ctrlPr>
                      </m:naryPr>
                      <m:sub>
                        <m:r>
                          <a:rPr kumimoji="1" lang="en-US" altLang="zh-CN" sz="2400" b="0" i="1" smtClean="0">
                            <a:latin typeface="Cambria Math" panose="02040503050406030204" pitchFamily="18" charset="0"/>
                          </a:rPr>
                          <m:t>𝑗</m:t>
                        </m:r>
                      </m:sub>
                      <m:sup/>
                      <m:e>
                        <m:sSubSup>
                          <m:sSubSupPr>
                            <m:ctrlPr>
                              <a:rPr kumimoji="1" lang="en-US" altLang="zh-CN" sz="2400" b="0" i="1" smtClean="0">
                                <a:latin typeface="Cambria Math" panose="02040503050406030204" pitchFamily="18" charset="0"/>
                              </a:rPr>
                            </m:ctrlPr>
                          </m:sSubSupPr>
                          <m:e>
                            <m:r>
                              <a:rPr kumimoji="1" lang="en-US" altLang="zh-CN" sz="2400" b="0" i="1" smtClean="0">
                                <a:latin typeface="Cambria Math" panose="02040503050406030204" pitchFamily="18" charset="0"/>
                              </a:rPr>
                              <m:t>𝑝</m:t>
                            </m:r>
                          </m:e>
                          <m:sub>
                            <m:r>
                              <a:rPr kumimoji="1" lang="en-US" altLang="zh-CN" sz="2400" b="0" i="1" smtClean="0">
                                <a:latin typeface="Cambria Math" panose="02040503050406030204" pitchFamily="18" charset="0"/>
                              </a:rPr>
                              <m:t>𝑗</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𝑖</m:t>
                            </m:r>
                          </m:sub>
                          <m:sup>
                            <m:r>
                              <a:rPr kumimoji="1" lang="en-US" altLang="zh-CN" sz="2400" b="0" i="1" smtClean="0">
                                <a:latin typeface="Cambria Math" panose="02040503050406030204" pitchFamily="18" charset="0"/>
                              </a:rPr>
                              <m:t>𝑟𝑥</m:t>
                            </m:r>
                          </m:sup>
                        </m:sSubSup>
                      </m:e>
                    </m:nary>
                  </m:oMath>
                </a14:m>
                <a:r>
                  <a:rPr kumimoji="1" lang="en-US" altLang="zh-CN" sz="2400" dirty="0"/>
                  <a:t>        </a:t>
                </a:r>
                <a:r>
                  <a:rPr kumimoji="1" lang="en-US" altLang="zh-CN" sz="2400" dirty="0">
                    <a:solidFill>
                      <a:srgbClr val="003D7F"/>
                    </a:solidFill>
                  </a:rPr>
                  <a:t>(additivity)</a:t>
                </a:r>
                <a:endParaRPr kumimoji="1" lang="zh-CN" altLang="en-US" sz="2400" dirty="0">
                  <a:solidFill>
                    <a:srgbClr val="003D7F"/>
                  </a:solidFill>
                </a:endParaRPr>
              </a:p>
            </p:txBody>
          </p:sp>
        </mc:Choice>
        <mc:Fallback xmlns="">
          <p:sp>
            <p:nvSpPr>
              <p:cNvPr id="24" name="文本框 23">
                <a:extLst>
                  <a:ext uri="{FF2B5EF4-FFF2-40B4-BE49-F238E27FC236}">
                    <a16:creationId xmlns:a16="http://schemas.microsoft.com/office/drawing/2014/main" id="{5D169A95-B221-135E-2AA7-4CCA6C833C72}"/>
                  </a:ext>
                </a:extLst>
              </p:cNvPr>
              <p:cNvSpPr txBox="1">
                <a:spLocks noRot="1" noChangeAspect="1" noMove="1" noResize="1" noEditPoints="1" noAdjustHandles="1" noChangeArrowheads="1" noChangeShapeType="1" noTextEdit="1"/>
              </p:cNvSpPr>
              <p:nvPr/>
            </p:nvSpPr>
            <p:spPr>
              <a:xfrm>
                <a:off x="7622993" y="2734830"/>
                <a:ext cx="4254682" cy="412421"/>
              </a:xfrm>
              <a:prstGeom prst="rect">
                <a:avLst/>
              </a:prstGeom>
              <a:blipFill>
                <a:blip r:embed="rId5"/>
                <a:stretch>
                  <a:fillRect l="-2679" t="-151515" b="-218182"/>
                </a:stretch>
              </a:blipFill>
            </p:spPr>
            <p:txBody>
              <a:bodyPr/>
              <a:lstStyle/>
              <a:p>
                <a:r>
                  <a:rPr lang="zh-CN" altLang="en-US">
                    <a:noFill/>
                  </a:rPr>
                  <a:t> </a:t>
                </a:r>
              </a:p>
            </p:txBody>
          </p:sp>
        </mc:Fallback>
      </mc:AlternateContent>
      <p:sp>
        <p:nvSpPr>
          <p:cNvPr id="34" name="Left Brace 5">
            <a:extLst>
              <a:ext uri="{FF2B5EF4-FFF2-40B4-BE49-F238E27FC236}">
                <a16:creationId xmlns:a16="http://schemas.microsoft.com/office/drawing/2014/main" id="{1BCE73E4-B42E-94FE-BEA4-85719577B953}"/>
              </a:ext>
            </a:extLst>
          </p:cNvPr>
          <p:cNvSpPr/>
          <p:nvPr/>
        </p:nvSpPr>
        <p:spPr>
          <a:xfrm>
            <a:off x="7101977" y="1491038"/>
            <a:ext cx="254635" cy="1656213"/>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p:bldP spid="24" grpId="0"/>
      <p:bldP spid="3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altLang="zh-CN" dirty="0"/>
              <a:t>Proportionality between Tx and Rx Powers</a:t>
            </a:r>
          </a:p>
        </p:txBody>
      </p:sp>
      <p:sp>
        <p:nvSpPr>
          <p:cNvPr id="2" name="Rounded Rectangle 2">
            <a:extLst>
              <a:ext uri="{FF2B5EF4-FFF2-40B4-BE49-F238E27FC236}">
                <a16:creationId xmlns:a16="http://schemas.microsoft.com/office/drawing/2014/main" id="{C048FCE3-981B-76C7-9A81-149CCC80C3E4}"/>
              </a:ext>
            </a:extLst>
          </p:cNvPr>
          <p:cNvSpPr/>
          <p:nvPr/>
        </p:nvSpPr>
        <p:spPr>
          <a:xfrm>
            <a:off x="3173724" y="3053323"/>
            <a:ext cx="1673543" cy="69494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3">
            <a:extLst>
              <a:ext uri="{FF2B5EF4-FFF2-40B4-BE49-F238E27FC236}">
                <a16:creationId xmlns:a16="http://schemas.microsoft.com/office/drawing/2014/main" id="{53774538-4981-A00F-4C9C-52AC256CE5C2}"/>
              </a:ext>
            </a:extLst>
          </p:cNvPr>
          <p:cNvSpPr txBox="1"/>
          <p:nvPr/>
        </p:nvSpPr>
        <p:spPr>
          <a:xfrm>
            <a:off x="3457585" y="3372057"/>
            <a:ext cx="1087157" cy="369332"/>
          </a:xfrm>
          <a:prstGeom prst="rect">
            <a:avLst/>
          </a:prstGeom>
          <a:noFill/>
        </p:spPr>
        <p:txBody>
          <a:bodyPr wrap="none" rtlCol="0">
            <a:spAutoFit/>
          </a:bodyPr>
          <a:lstStyle/>
          <a:p>
            <a:r>
              <a:rPr lang="en-US" altLang="zh-CN" dirty="0"/>
              <a:t>nRF528xx</a:t>
            </a:r>
            <a:endParaRPr lang="en-US" dirty="0"/>
          </a:p>
        </p:txBody>
      </p:sp>
      <p:sp>
        <p:nvSpPr>
          <p:cNvPr id="7" name="TextBox 4">
            <a:extLst>
              <a:ext uri="{FF2B5EF4-FFF2-40B4-BE49-F238E27FC236}">
                <a16:creationId xmlns:a16="http://schemas.microsoft.com/office/drawing/2014/main" id="{79CCA107-DC1C-0AE0-EEDB-62F99DC5371E}"/>
              </a:ext>
            </a:extLst>
          </p:cNvPr>
          <p:cNvSpPr txBox="1"/>
          <p:nvPr/>
        </p:nvSpPr>
        <p:spPr>
          <a:xfrm>
            <a:off x="3276600" y="3059668"/>
            <a:ext cx="1535420" cy="369332"/>
          </a:xfrm>
          <a:prstGeom prst="rect">
            <a:avLst/>
          </a:prstGeom>
          <a:noFill/>
        </p:spPr>
        <p:txBody>
          <a:bodyPr wrap="none" rtlCol="0">
            <a:spAutoFit/>
          </a:bodyPr>
          <a:lstStyle/>
          <a:p>
            <a:r>
              <a:rPr lang="en-US" altLang="zh-CN" dirty="0"/>
              <a:t>Transmitter</a:t>
            </a:r>
            <a:r>
              <a:rPr lang="zh-CN" altLang="en-US" dirty="0"/>
              <a:t> </a:t>
            </a:r>
            <a:r>
              <a:rPr lang="en-US" altLang="zh-CN" dirty="0"/>
              <a:t>1</a:t>
            </a:r>
            <a:endParaRPr lang="en-US" dirty="0"/>
          </a:p>
        </p:txBody>
      </p:sp>
      <p:sp>
        <p:nvSpPr>
          <p:cNvPr id="11" name="Triangle 5">
            <a:extLst>
              <a:ext uri="{FF2B5EF4-FFF2-40B4-BE49-F238E27FC236}">
                <a16:creationId xmlns:a16="http://schemas.microsoft.com/office/drawing/2014/main" id="{F9AC7CD0-07D0-4313-29E4-FF9C3DC0004B}"/>
              </a:ext>
            </a:extLst>
          </p:cNvPr>
          <p:cNvSpPr/>
          <p:nvPr/>
        </p:nvSpPr>
        <p:spPr>
          <a:xfrm rot="5400000">
            <a:off x="5554903" y="3255051"/>
            <a:ext cx="292359" cy="234012"/>
          </a:xfrm>
          <a:prstGeom prst="triangle">
            <a:avLst/>
          </a:prstGeom>
          <a:solidFill>
            <a:schemeClr val="tx1">
              <a:lumMod val="85000"/>
              <a:lumOff val="1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6">
            <a:extLst>
              <a:ext uri="{FF2B5EF4-FFF2-40B4-BE49-F238E27FC236}">
                <a16:creationId xmlns:a16="http://schemas.microsoft.com/office/drawing/2014/main" id="{613656F8-7A75-9691-FD46-538C6DE25B67}"/>
              </a:ext>
            </a:extLst>
          </p:cNvPr>
          <p:cNvSpPr/>
          <p:nvPr/>
        </p:nvSpPr>
        <p:spPr>
          <a:xfrm rot="16200000">
            <a:off x="5793209" y="3257415"/>
            <a:ext cx="292359" cy="234012"/>
          </a:xfrm>
          <a:prstGeom prst="triangle">
            <a:avLst/>
          </a:prstGeom>
          <a:solidFill>
            <a:schemeClr val="tx1">
              <a:lumMod val="85000"/>
              <a:lumOff val="1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7">
            <a:extLst>
              <a:ext uri="{FF2B5EF4-FFF2-40B4-BE49-F238E27FC236}">
                <a16:creationId xmlns:a16="http://schemas.microsoft.com/office/drawing/2014/main" id="{6E2F485F-8BB4-15F5-9597-682652F78F05}"/>
              </a:ext>
            </a:extLst>
          </p:cNvPr>
          <p:cNvSpPr/>
          <p:nvPr/>
        </p:nvSpPr>
        <p:spPr>
          <a:xfrm>
            <a:off x="6747649" y="3032208"/>
            <a:ext cx="1673543" cy="69494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8">
            <a:extLst>
              <a:ext uri="{FF2B5EF4-FFF2-40B4-BE49-F238E27FC236}">
                <a16:creationId xmlns:a16="http://schemas.microsoft.com/office/drawing/2014/main" id="{79A513C3-6E8B-7FBD-7773-93FDA2C2FFE9}"/>
              </a:ext>
            </a:extLst>
          </p:cNvPr>
          <p:cNvSpPr txBox="1"/>
          <p:nvPr/>
        </p:nvSpPr>
        <p:spPr>
          <a:xfrm>
            <a:off x="7031510" y="3350942"/>
            <a:ext cx="1087157" cy="369332"/>
          </a:xfrm>
          <a:prstGeom prst="rect">
            <a:avLst/>
          </a:prstGeom>
          <a:noFill/>
        </p:spPr>
        <p:txBody>
          <a:bodyPr wrap="none" rtlCol="0">
            <a:spAutoFit/>
          </a:bodyPr>
          <a:lstStyle/>
          <a:p>
            <a:r>
              <a:rPr lang="en-US" altLang="zh-CN" dirty="0"/>
              <a:t>nRF528xx</a:t>
            </a:r>
            <a:endParaRPr lang="en-US" dirty="0"/>
          </a:p>
        </p:txBody>
      </p:sp>
      <p:sp>
        <p:nvSpPr>
          <p:cNvPr id="15" name="TextBox 9">
            <a:extLst>
              <a:ext uri="{FF2B5EF4-FFF2-40B4-BE49-F238E27FC236}">
                <a16:creationId xmlns:a16="http://schemas.microsoft.com/office/drawing/2014/main" id="{B97B8CDF-EEAE-F2CD-9C24-B3BA6ADFAC54}"/>
              </a:ext>
            </a:extLst>
          </p:cNvPr>
          <p:cNvSpPr txBox="1"/>
          <p:nvPr/>
        </p:nvSpPr>
        <p:spPr>
          <a:xfrm>
            <a:off x="6981662" y="3041211"/>
            <a:ext cx="1287532" cy="369332"/>
          </a:xfrm>
          <a:prstGeom prst="rect">
            <a:avLst/>
          </a:prstGeom>
          <a:noFill/>
        </p:spPr>
        <p:txBody>
          <a:bodyPr wrap="none" rtlCol="0">
            <a:spAutoFit/>
          </a:bodyPr>
          <a:lstStyle/>
          <a:p>
            <a:r>
              <a:rPr lang="en-US" altLang="zh-CN" dirty="0"/>
              <a:t>Receiver</a:t>
            </a:r>
            <a:r>
              <a:rPr lang="zh-CN" altLang="en-US" dirty="0"/>
              <a:t> </a:t>
            </a:r>
            <a:r>
              <a:rPr lang="en-US" altLang="zh-CN" dirty="0"/>
              <a:t>1</a:t>
            </a:r>
            <a:endParaRPr lang="en-US" dirty="0"/>
          </a:p>
        </p:txBody>
      </p:sp>
      <p:cxnSp>
        <p:nvCxnSpPr>
          <p:cNvPr id="16" name="Straight Connector 11">
            <a:extLst>
              <a:ext uri="{FF2B5EF4-FFF2-40B4-BE49-F238E27FC236}">
                <a16:creationId xmlns:a16="http://schemas.microsoft.com/office/drawing/2014/main" id="{12E256A9-0714-14DD-55D0-14B441E88730}"/>
              </a:ext>
            </a:extLst>
          </p:cNvPr>
          <p:cNvCxnSpPr>
            <a:endCxn id="11" idx="3"/>
          </p:cNvCxnSpPr>
          <p:nvPr/>
        </p:nvCxnSpPr>
        <p:spPr>
          <a:xfrm flipV="1">
            <a:off x="4847267" y="3372058"/>
            <a:ext cx="736810" cy="687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2">
            <a:extLst>
              <a:ext uri="{FF2B5EF4-FFF2-40B4-BE49-F238E27FC236}">
                <a16:creationId xmlns:a16="http://schemas.microsoft.com/office/drawing/2014/main" id="{1BB1EC09-C7E5-91A8-081C-95C3EE6C3965}"/>
              </a:ext>
            </a:extLst>
          </p:cNvPr>
          <p:cNvCxnSpPr>
            <a:stCxn id="12" idx="3"/>
            <a:endCxn id="13" idx="1"/>
          </p:cNvCxnSpPr>
          <p:nvPr/>
        </p:nvCxnSpPr>
        <p:spPr>
          <a:xfrm>
            <a:off x="6056395" y="3374421"/>
            <a:ext cx="691254" cy="525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Box 18">
            <a:extLst>
              <a:ext uri="{FF2B5EF4-FFF2-40B4-BE49-F238E27FC236}">
                <a16:creationId xmlns:a16="http://schemas.microsoft.com/office/drawing/2014/main" id="{9AE791DF-A5BF-1B46-DC57-0DCABF91087D}"/>
              </a:ext>
            </a:extLst>
          </p:cNvPr>
          <p:cNvSpPr txBox="1"/>
          <p:nvPr/>
        </p:nvSpPr>
        <p:spPr>
          <a:xfrm>
            <a:off x="5227287" y="2874906"/>
            <a:ext cx="1249060" cy="369332"/>
          </a:xfrm>
          <a:prstGeom prst="rect">
            <a:avLst/>
          </a:prstGeom>
          <a:noFill/>
        </p:spPr>
        <p:txBody>
          <a:bodyPr wrap="none" rtlCol="0">
            <a:spAutoFit/>
          </a:bodyPr>
          <a:lstStyle/>
          <a:p>
            <a:r>
              <a:rPr lang="en-US" altLang="zh-CN" dirty="0"/>
              <a:t>Attenuator</a:t>
            </a:r>
            <a:endParaRPr lang="en-US" dirty="0"/>
          </a:p>
        </p:txBody>
      </p:sp>
      <p:sp>
        <p:nvSpPr>
          <p:cNvPr id="27" name="文本框 26">
            <a:extLst>
              <a:ext uri="{FF2B5EF4-FFF2-40B4-BE49-F238E27FC236}">
                <a16:creationId xmlns:a16="http://schemas.microsoft.com/office/drawing/2014/main" id="{DD53B8A1-E0B4-9B8E-E335-DC53DC091EAF}"/>
              </a:ext>
            </a:extLst>
          </p:cNvPr>
          <p:cNvSpPr txBox="1"/>
          <p:nvPr/>
        </p:nvSpPr>
        <p:spPr>
          <a:xfrm>
            <a:off x="613867" y="1193568"/>
            <a:ext cx="2686954" cy="461665"/>
          </a:xfrm>
          <a:prstGeom prst="rect">
            <a:avLst/>
          </a:prstGeom>
          <a:noFill/>
        </p:spPr>
        <p:txBody>
          <a:bodyPr wrap="none" rtlCol="0">
            <a:spAutoFit/>
          </a:bodyPr>
          <a:lstStyle/>
          <a:p>
            <a:r>
              <a:rPr kumimoji="1" lang="en-US" altLang="zh-CN" sz="2400" b="1" dirty="0"/>
              <a:t>Experimental Setup</a:t>
            </a:r>
            <a:endParaRPr kumimoji="1" lang="zh-CN" altLang="en-US" sz="2400" b="1" dirty="0"/>
          </a:p>
        </p:txBody>
      </p:sp>
    </p:spTree>
    <p:extLst>
      <p:ext uri="{BB962C8B-B14F-4D97-AF65-F5344CB8AC3E}">
        <p14:creationId xmlns:p14="http://schemas.microsoft.com/office/powerpoint/2010/main" val="240194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11" grpId="0" animBg="1"/>
      <p:bldP spid="12" grpId="0" animBg="1"/>
      <p:bldP spid="13" grpId="0" animBg="1"/>
      <p:bldP spid="14" grpId="0"/>
      <p:bldP spid="15" grpId="0"/>
      <p:bldP spid="18"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392" y="228600"/>
            <a:ext cx="9601067" cy="638944"/>
          </a:xfrm>
        </p:spPr>
        <p:txBody>
          <a:bodyPr>
            <a:normAutofit/>
          </a:bodyPr>
          <a:lstStyle/>
          <a:p>
            <a:r>
              <a:rPr lang="en-US" altLang="zh-CN" dirty="0"/>
              <a:t>Proportionality between Tx and Rx Powers</a:t>
            </a:r>
          </a:p>
        </p:txBody>
      </p:sp>
      <p:pic>
        <p:nvPicPr>
          <p:cNvPr id="8" name="Picture 7" descr="proportionality_data"/>
          <p:cNvPicPr>
            <a:picLocks noChangeAspect="1"/>
          </p:cNvPicPr>
          <p:nvPr/>
        </p:nvPicPr>
        <p:blipFill>
          <a:blip r:embed="rId3"/>
          <a:stretch>
            <a:fillRect/>
          </a:stretch>
        </p:blipFill>
        <p:spPr>
          <a:xfrm>
            <a:off x="1600200" y="2438400"/>
            <a:ext cx="3600450" cy="2618740"/>
          </a:xfrm>
          <a:prstGeom prst="rect">
            <a:avLst/>
          </a:prstGeom>
        </p:spPr>
      </p:pic>
      <p:cxnSp>
        <p:nvCxnSpPr>
          <p:cNvPr id="19" name="Straight Connector 18"/>
          <p:cNvCxnSpPr>
            <a:cxnSpLocks/>
          </p:cNvCxnSpPr>
          <p:nvPr/>
        </p:nvCxnSpPr>
        <p:spPr>
          <a:xfrm flipH="1">
            <a:off x="3528060" y="2895600"/>
            <a:ext cx="1043940" cy="0"/>
          </a:xfrm>
          <a:prstGeom prst="line">
            <a:avLst/>
          </a:prstGeom>
          <a:ln w="25400">
            <a:solidFill>
              <a:srgbClr val="FF0000"/>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4572000" y="2514600"/>
            <a:ext cx="0" cy="1981200"/>
          </a:xfrm>
          <a:prstGeom prst="line">
            <a:avLst/>
          </a:prstGeom>
          <a:ln w="25400">
            <a:solidFill>
              <a:srgbClr val="FF0000"/>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DD53B8A1-E0B4-9B8E-E335-DC53DC091EAF}"/>
              </a:ext>
            </a:extLst>
          </p:cNvPr>
          <p:cNvSpPr txBox="1"/>
          <p:nvPr/>
        </p:nvSpPr>
        <p:spPr>
          <a:xfrm>
            <a:off x="613867" y="1193568"/>
            <a:ext cx="2745495" cy="461665"/>
          </a:xfrm>
          <a:prstGeom prst="rect">
            <a:avLst/>
          </a:prstGeom>
          <a:noFill/>
        </p:spPr>
        <p:txBody>
          <a:bodyPr wrap="none" rtlCol="0">
            <a:spAutoFit/>
          </a:bodyPr>
          <a:lstStyle/>
          <a:p>
            <a:r>
              <a:rPr kumimoji="1" lang="en-US" altLang="zh-CN" sz="2400" b="1" dirty="0"/>
              <a:t>Experimental Result</a:t>
            </a:r>
            <a:endParaRPr kumimoji="1" lang="zh-CN" altLang="en-US" sz="2400" b="1" dirty="0"/>
          </a:p>
        </p:txBody>
      </p:sp>
      <p:cxnSp>
        <p:nvCxnSpPr>
          <p:cNvPr id="31" name="Straight Connector 18">
            <a:extLst>
              <a:ext uri="{FF2B5EF4-FFF2-40B4-BE49-F238E27FC236}">
                <a16:creationId xmlns:a16="http://schemas.microsoft.com/office/drawing/2014/main" id="{36226283-CF3B-C57E-A072-7C89F345B48D}"/>
              </a:ext>
            </a:extLst>
          </p:cNvPr>
          <p:cNvCxnSpPr>
            <a:cxnSpLocks/>
          </p:cNvCxnSpPr>
          <p:nvPr/>
        </p:nvCxnSpPr>
        <p:spPr>
          <a:xfrm flipH="1">
            <a:off x="2361091" y="4267200"/>
            <a:ext cx="2210909" cy="0"/>
          </a:xfrm>
          <a:prstGeom prst="line">
            <a:avLst/>
          </a:prstGeom>
          <a:ln w="25400">
            <a:solidFill>
              <a:srgbClr val="FF0000"/>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圆角矩形 36">
                <a:extLst>
                  <a:ext uri="{FF2B5EF4-FFF2-40B4-BE49-F238E27FC236}">
                    <a16:creationId xmlns:a16="http://schemas.microsoft.com/office/drawing/2014/main" id="{D83E1F62-A37E-AD3D-532E-26358A5DE17A}"/>
                  </a:ext>
                </a:extLst>
              </p:cNvPr>
              <p:cNvSpPr/>
              <p:nvPr/>
            </p:nvSpPr>
            <p:spPr>
              <a:xfrm>
                <a:off x="6019800" y="2637509"/>
                <a:ext cx="4876800" cy="1582982"/>
              </a:xfrm>
              <a:prstGeom prst="roundRect">
                <a:avLst>
                  <a:gd name="adj" fmla="val 3394"/>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FFCF05"/>
                    </a:solidFill>
                    <a:latin typeface="Arial" panose="020B0604020202020204" pitchFamily="34" charset="0"/>
                    <a:cs typeface="Arial" panose="020B0604020202020204" pitchFamily="34" charset="0"/>
                  </a:rPr>
                  <a:t>L</a:t>
                </a:r>
                <a:r>
                  <a:rPr lang="en-US" altLang="zh-CN" sz="2400" b="1" i="0" dirty="0">
                    <a:solidFill>
                      <a:srgbClr val="FFCF05"/>
                    </a:solidFill>
                    <a:effectLst/>
                    <a:latin typeface="Arial" panose="020B0604020202020204" pitchFamily="34" charset="0"/>
                    <a:cs typeface="Arial" panose="020B0604020202020204" pitchFamily="34" charset="0"/>
                  </a:rPr>
                  <a:t>inear region: </a:t>
                </a:r>
              </a:p>
              <a:p>
                <a:pPr marL="514350" indent="-514350">
                  <a:buFontTx/>
                  <a:buAutoNum type="arabicParenR"/>
                </a:pPr>
                <a:r>
                  <a:rPr lang="en-US" altLang="zh-CN" sz="2400" b="1" dirty="0">
                    <a:solidFill>
                      <a:schemeClr val="bg1"/>
                    </a:solidFill>
                    <a:latin typeface="Arial" panose="020B0604020202020204" pitchFamily="34" charset="0"/>
                    <a:cs typeface="Arial" panose="020B0604020202020204" pitchFamily="34" charset="0"/>
                  </a:rPr>
                  <a:t>Rx power </a:t>
                </a:r>
                <a14:m>
                  <m:oMath xmlns:m="http://schemas.openxmlformats.org/officeDocument/2006/math">
                    <m:r>
                      <a:rPr lang="en-US" altLang="zh-CN" sz="2400" b="1" i="1">
                        <a:solidFill>
                          <a:schemeClr val="bg1"/>
                        </a:solidFill>
                        <a:latin typeface="Cambria Math" panose="02040503050406030204" pitchFamily="18" charset="0"/>
                        <a:cs typeface="Arial" panose="020B0604020202020204" pitchFamily="34" charset="0"/>
                      </a:rPr>
                      <m:t>∈[−</m:t>
                    </m:r>
                    <m:r>
                      <a:rPr lang="en-US" altLang="zh-CN" sz="2400" b="1" i="1" smtClean="0">
                        <a:solidFill>
                          <a:schemeClr val="bg1"/>
                        </a:solidFill>
                        <a:latin typeface="Cambria Math" panose="02040503050406030204" pitchFamily="18" charset="0"/>
                        <a:cs typeface="Arial" panose="020B0604020202020204" pitchFamily="34" charset="0"/>
                      </a:rPr>
                      <m:t>𝟗</m:t>
                    </m:r>
                    <m:r>
                      <a:rPr lang="en-US" altLang="zh-CN" sz="2400" b="1" i="1">
                        <a:solidFill>
                          <a:schemeClr val="bg1"/>
                        </a:solidFill>
                        <a:latin typeface="Cambria Math" panose="02040503050406030204" pitchFamily="18" charset="0"/>
                        <a:cs typeface="Arial" panose="020B0604020202020204" pitchFamily="34" charset="0"/>
                      </a:rPr>
                      <m:t>𝟎</m:t>
                    </m:r>
                    <m:r>
                      <a:rPr lang="en-US" altLang="zh-CN" sz="2400" b="1" i="1">
                        <a:solidFill>
                          <a:schemeClr val="bg1"/>
                        </a:solidFill>
                        <a:latin typeface="Cambria Math" panose="02040503050406030204" pitchFamily="18" charset="0"/>
                        <a:cs typeface="Arial" panose="020B0604020202020204" pitchFamily="34" charset="0"/>
                      </a:rPr>
                      <m:t>, −</m:t>
                    </m:r>
                    <m:r>
                      <a:rPr lang="en-US" altLang="zh-CN" sz="2400" b="1" i="1" smtClean="0">
                        <a:solidFill>
                          <a:schemeClr val="bg1"/>
                        </a:solidFill>
                        <a:latin typeface="Cambria Math" panose="02040503050406030204" pitchFamily="18" charset="0"/>
                        <a:cs typeface="Arial" panose="020B0604020202020204" pitchFamily="34" charset="0"/>
                      </a:rPr>
                      <m:t>𝟐</m:t>
                    </m:r>
                    <m:r>
                      <a:rPr lang="en-US" altLang="zh-CN" sz="2400" b="1" i="1">
                        <a:solidFill>
                          <a:schemeClr val="bg1"/>
                        </a:solidFill>
                        <a:latin typeface="Cambria Math" panose="02040503050406030204" pitchFamily="18" charset="0"/>
                        <a:cs typeface="Arial" panose="020B0604020202020204" pitchFamily="34" charset="0"/>
                      </a:rPr>
                      <m:t>𝟎</m:t>
                    </m:r>
                    <m:r>
                      <a:rPr lang="en-US" altLang="zh-CN" sz="2400" b="1" i="1">
                        <a:solidFill>
                          <a:schemeClr val="bg1"/>
                        </a:solidFill>
                        <a:latin typeface="Cambria Math" panose="02040503050406030204" pitchFamily="18" charset="0"/>
                        <a:cs typeface="Arial" panose="020B0604020202020204" pitchFamily="34" charset="0"/>
                      </a:rPr>
                      <m:t>]</m:t>
                    </m:r>
                  </m:oMath>
                </a14:m>
                <a:r>
                  <a:rPr lang="en-US" altLang="zh-CN" sz="2400" b="1" dirty="0">
                    <a:solidFill>
                      <a:schemeClr val="bg1"/>
                    </a:solidFill>
                    <a:latin typeface="Arial" panose="020B0604020202020204" pitchFamily="34" charset="0"/>
                    <a:cs typeface="Arial" panose="020B0604020202020204" pitchFamily="34" charset="0"/>
                  </a:rPr>
                  <a:t> dBm</a:t>
                </a:r>
              </a:p>
              <a:p>
                <a:pPr marL="514350" indent="-514350">
                  <a:buAutoNum type="arabicParenR"/>
                </a:pPr>
                <a:r>
                  <a:rPr lang="en-US" altLang="zh-CN" sz="2400" b="1" dirty="0">
                    <a:solidFill>
                      <a:schemeClr val="bg1"/>
                    </a:solidFill>
                    <a:latin typeface="Arial" panose="020B0604020202020204" pitchFamily="34" charset="0"/>
                    <a:cs typeface="Arial" panose="020B0604020202020204" pitchFamily="34" charset="0"/>
                  </a:rPr>
                  <a:t>Tx power </a:t>
                </a:r>
                <a14:m>
                  <m:oMath xmlns:m="http://schemas.openxmlformats.org/officeDocument/2006/math">
                    <m:r>
                      <a:rPr lang="en-US" altLang="zh-CN" sz="2400" b="1" i="1" smtClean="0">
                        <a:solidFill>
                          <a:schemeClr val="bg1"/>
                        </a:solidFill>
                        <a:latin typeface="Cambria Math" panose="02040503050406030204" pitchFamily="18" charset="0"/>
                        <a:cs typeface="Arial" panose="020B0604020202020204" pitchFamily="34" charset="0"/>
                      </a:rPr>
                      <m:t>≤</m:t>
                    </m:r>
                  </m:oMath>
                </a14:m>
                <a:r>
                  <a:rPr lang="en-US" altLang="zh-CN" sz="2400" b="1" dirty="0">
                    <a:solidFill>
                      <a:schemeClr val="bg1"/>
                    </a:solidFill>
                    <a:latin typeface="Arial" panose="020B0604020202020204" pitchFamily="34" charset="0"/>
                    <a:cs typeface="Arial" panose="020B0604020202020204" pitchFamily="34" charset="0"/>
                  </a:rPr>
                  <a:t> 0 dBm</a:t>
                </a:r>
              </a:p>
            </p:txBody>
          </p:sp>
        </mc:Choice>
        <mc:Fallback xmlns="">
          <p:sp>
            <p:nvSpPr>
              <p:cNvPr id="37" name="圆角矩形 36">
                <a:extLst>
                  <a:ext uri="{FF2B5EF4-FFF2-40B4-BE49-F238E27FC236}">
                    <a16:creationId xmlns:a16="http://schemas.microsoft.com/office/drawing/2014/main" id="{D83E1F62-A37E-AD3D-532E-26358A5DE17A}"/>
                  </a:ext>
                </a:extLst>
              </p:cNvPr>
              <p:cNvSpPr>
                <a:spLocks noRot="1" noChangeAspect="1" noMove="1" noResize="1" noEditPoints="1" noAdjustHandles="1" noChangeArrowheads="1" noChangeShapeType="1" noTextEdit="1"/>
              </p:cNvSpPr>
              <p:nvPr/>
            </p:nvSpPr>
            <p:spPr>
              <a:xfrm>
                <a:off x="6019800" y="2637509"/>
                <a:ext cx="4876800" cy="1582982"/>
              </a:xfrm>
              <a:prstGeom prst="roundRect">
                <a:avLst>
                  <a:gd name="adj" fmla="val 3394"/>
                </a:avLst>
              </a:prstGeom>
              <a:blipFill>
                <a:blip r:embed="rId4"/>
                <a:stretch>
                  <a:fillRect/>
                </a:stretch>
              </a:blipFill>
              <a:ln>
                <a:noFill/>
              </a:ln>
              <a:effectLst>
                <a:outerShdw blurRad="50800" dist="38100" dir="2700000" algn="tl" rotWithShape="0">
                  <a:prstClr val="black">
                    <a:alpha val="40000"/>
                  </a:prstClr>
                </a:outerShdw>
              </a:effectLst>
            </p:spPr>
            <p:txBody>
              <a:bodyPr/>
              <a:lstStyle/>
              <a:p>
                <a:r>
                  <a:rPr lang="zh-CN" altLang="en-US">
                    <a:noFill/>
                  </a:rPr>
                  <a:t> </a:t>
                </a:r>
              </a:p>
            </p:txBody>
          </p:sp>
        </mc:Fallback>
      </mc:AlternateContent>
    </p:spTree>
    <p:extLst>
      <p:ext uri="{BB962C8B-B14F-4D97-AF65-F5344CB8AC3E}">
        <p14:creationId xmlns:p14="http://schemas.microsoft.com/office/powerpoint/2010/main" val="282210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3033ee2a-f07a-44cb-90bf-b2704c319519"/>
  <p:tag name="COMMONDATA" val="eyJoZGlkIjoiN2RkYWYyOTE5YThlNzkyNDkxNTBiZmRhODIzNjBiZDQ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4497</TotalTime>
  <Words>2391</Words>
  <Application>Microsoft Office PowerPoint</Application>
  <PresentationFormat>宽屏</PresentationFormat>
  <Paragraphs>248</Paragraphs>
  <Slides>25</Slides>
  <Notes>22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Arial</vt:lpstr>
      <vt:lpstr>Calibri</vt:lpstr>
      <vt:lpstr>Cambria Math</vt:lpstr>
      <vt:lpstr>Constantia</vt:lpstr>
      <vt:lpstr>Times New Roman</vt:lpstr>
      <vt:lpstr>Wingdings</vt:lpstr>
      <vt:lpstr>Office Theme</vt:lpstr>
      <vt:lpstr>PowerPoint 演示文稿</vt:lpstr>
      <vt:lpstr>Motivation: Why Interference Graph is Important in Wireless Sensor Network? </vt:lpstr>
      <vt:lpstr>Challenges for Interference Graph Estimation (IGE) in Wireless Sensor Networks </vt:lpstr>
      <vt:lpstr>Our approach: IGE Married with Flooding</vt:lpstr>
      <vt:lpstr>Outline</vt:lpstr>
      <vt:lpstr>Core Insight by an Example</vt:lpstr>
      <vt:lpstr>Power Linearity Break Down</vt:lpstr>
      <vt:lpstr>Proportionality between Tx and Rx Powers</vt:lpstr>
      <vt:lpstr>Proportionality between Tx and Rx Powers</vt:lpstr>
      <vt:lpstr>Additivity of Received Powers</vt:lpstr>
      <vt:lpstr>Additivity of Received Powers</vt:lpstr>
      <vt:lpstr>Full-rank Constraint</vt:lpstr>
      <vt:lpstr>Feasibility of IGE under controlled environment</vt:lpstr>
      <vt:lpstr>Outline</vt:lpstr>
      <vt:lpstr>Practical IGE Scheme over Flooding</vt:lpstr>
      <vt:lpstr>Example of IGE in a Two Hop Flooding Network</vt:lpstr>
      <vt:lpstr>Outline</vt:lpstr>
      <vt:lpstr>Testbed Setup</vt:lpstr>
      <vt:lpstr>Accuracy of IGE on our testbed</vt:lpstr>
      <vt:lpstr>Key takeaways</vt:lpstr>
      <vt:lpstr>PowerPoint 演示文稿</vt:lpstr>
      <vt:lpstr>IGE v.s. Channel Estimation</vt:lpstr>
      <vt:lpstr>Possible confusions</vt:lpstr>
      <vt:lpstr>Possible confusions</vt:lpstr>
      <vt:lpstr>Accuracy of IGE on our testbed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Chengbin</dc:creator>
  <cp:lastModifiedBy>Haifeng Jia</cp:lastModifiedBy>
  <cp:revision>1188</cp:revision>
  <dcterms:created xsi:type="dcterms:W3CDTF">2023-09-17T13:17:59Z</dcterms:created>
  <dcterms:modified xsi:type="dcterms:W3CDTF">2023-09-27T14:49:19Z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1033-11.1.0.11704</vt:lpwstr>
  </property>
  <property fmtid="{D5CDD505-2E9C-101B-9397-08002B2CF9AE}" pid="3" name="ICV">
    <vt:lpwstr>264A545E4F4E43959FA7E85E141D0530</vt:lpwstr>
  </property>
</Properties>
</file>